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77" r:id="rId6"/>
    <p:sldId id="276" r:id="rId7"/>
    <p:sldId id="265" r:id="rId8"/>
    <p:sldId id="278" r:id="rId9"/>
    <p:sldId id="279" r:id="rId10"/>
    <p:sldId id="266" r:id="rId11"/>
    <p:sldId id="267" r:id="rId12"/>
    <p:sldId id="281" r:id="rId13"/>
    <p:sldId id="280" r:id="rId14"/>
    <p:sldId id="338" r:id="rId15"/>
    <p:sldId id="268" r:id="rId16"/>
    <p:sldId id="282" r:id="rId17"/>
    <p:sldId id="303" r:id="rId18"/>
    <p:sldId id="283" r:id="rId19"/>
    <p:sldId id="284" r:id="rId20"/>
    <p:sldId id="285" r:id="rId21"/>
    <p:sldId id="311" r:id="rId22"/>
    <p:sldId id="312" r:id="rId23"/>
    <p:sldId id="286" r:id="rId24"/>
    <p:sldId id="305" r:id="rId25"/>
    <p:sldId id="316" r:id="rId26"/>
    <p:sldId id="306" r:id="rId27"/>
    <p:sldId id="307" r:id="rId28"/>
    <p:sldId id="313" r:id="rId29"/>
    <p:sldId id="315" r:id="rId30"/>
    <p:sldId id="287" r:id="rId31"/>
    <p:sldId id="317" r:id="rId32"/>
    <p:sldId id="288" r:id="rId33"/>
    <p:sldId id="318" r:id="rId34"/>
    <p:sldId id="289" r:id="rId35"/>
    <p:sldId id="290" r:id="rId36"/>
    <p:sldId id="319" r:id="rId37"/>
    <p:sldId id="291" r:id="rId38"/>
    <p:sldId id="320" r:id="rId39"/>
    <p:sldId id="292" r:id="rId40"/>
    <p:sldId id="293" r:id="rId41"/>
    <p:sldId id="321" r:id="rId42"/>
    <p:sldId id="294" r:id="rId43"/>
    <p:sldId id="295" r:id="rId44"/>
    <p:sldId id="322" r:id="rId45"/>
    <p:sldId id="296" r:id="rId46"/>
    <p:sldId id="323" r:id="rId47"/>
    <p:sldId id="297" r:id="rId48"/>
    <p:sldId id="324" r:id="rId49"/>
    <p:sldId id="325" r:id="rId50"/>
    <p:sldId id="298" r:id="rId51"/>
    <p:sldId id="326" r:id="rId52"/>
    <p:sldId id="299" r:id="rId53"/>
    <p:sldId id="327" r:id="rId54"/>
    <p:sldId id="328" r:id="rId55"/>
    <p:sldId id="300" r:id="rId56"/>
    <p:sldId id="329" r:id="rId57"/>
    <p:sldId id="330" r:id="rId58"/>
    <p:sldId id="331" r:id="rId59"/>
    <p:sldId id="332" r:id="rId60"/>
    <p:sldId id="333" r:id="rId61"/>
    <p:sldId id="301" r:id="rId62"/>
    <p:sldId id="270" r:id="rId63"/>
    <p:sldId id="335" r:id="rId64"/>
    <p:sldId id="337" r:id="rId65"/>
    <p:sldId id="272" r:id="rId66"/>
    <p:sldId id="339" r:id="rId67"/>
    <p:sldId id="340"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D0ED720A-BDC1-499F-87F3-CA24AE1FE04B}">
          <p14:sldIdLst>
            <p14:sldId id="256"/>
            <p14:sldId id="257"/>
            <p14:sldId id="261"/>
            <p14:sldId id="262"/>
            <p14:sldId id="277"/>
            <p14:sldId id="276"/>
            <p14:sldId id="265"/>
            <p14:sldId id="278"/>
            <p14:sldId id="279"/>
            <p14:sldId id="266"/>
            <p14:sldId id="267"/>
            <p14:sldId id="281"/>
            <p14:sldId id="280"/>
            <p14:sldId id="338"/>
            <p14:sldId id="268"/>
            <p14:sldId id="282"/>
            <p14:sldId id="303"/>
            <p14:sldId id="283"/>
            <p14:sldId id="284"/>
            <p14:sldId id="285"/>
            <p14:sldId id="311"/>
            <p14:sldId id="312"/>
            <p14:sldId id="286"/>
            <p14:sldId id="305"/>
            <p14:sldId id="316"/>
            <p14:sldId id="306"/>
            <p14:sldId id="307"/>
            <p14:sldId id="313"/>
            <p14:sldId id="315"/>
            <p14:sldId id="287"/>
            <p14:sldId id="317"/>
            <p14:sldId id="288"/>
            <p14:sldId id="318"/>
            <p14:sldId id="289"/>
            <p14:sldId id="290"/>
            <p14:sldId id="319"/>
            <p14:sldId id="291"/>
            <p14:sldId id="320"/>
            <p14:sldId id="292"/>
            <p14:sldId id="293"/>
            <p14:sldId id="321"/>
            <p14:sldId id="294"/>
            <p14:sldId id="295"/>
            <p14:sldId id="322"/>
            <p14:sldId id="296"/>
            <p14:sldId id="323"/>
            <p14:sldId id="297"/>
            <p14:sldId id="324"/>
            <p14:sldId id="325"/>
            <p14:sldId id="298"/>
            <p14:sldId id="326"/>
            <p14:sldId id="299"/>
            <p14:sldId id="327"/>
            <p14:sldId id="328"/>
            <p14:sldId id="300"/>
            <p14:sldId id="329"/>
            <p14:sldId id="330"/>
            <p14:sldId id="331"/>
            <p14:sldId id="332"/>
            <p14:sldId id="333"/>
            <p14:sldId id="301"/>
            <p14:sldId id="270"/>
            <p14:sldId id="335"/>
            <p14:sldId id="337"/>
            <p14:sldId id="272"/>
            <p14:sldId id="339"/>
            <p14:sldId id="340"/>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14" autoAdjust="0"/>
    <p:restoredTop sz="94660"/>
  </p:normalViewPr>
  <p:slideViewPr>
    <p:cSldViewPr>
      <p:cViewPr varScale="1">
        <p:scale>
          <a:sx n="65" d="100"/>
          <a:sy n="65" d="100"/>
        </p:scale>
        <p:origin x="-66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FCDD41-8EBE-4123-A2B0-702C2094413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5E96797-2849-434B-8A6B-46606D31C75C}">
      <dgm:prSet custT="1"/>
      <dgm:spPr>
        <a:blipFill rotWithShape="0">
          <a:blip xmlns:r="http://schemas.openxmlformats.org/officeDocument/2006/relationships" r:embed="rId1"/>
          <a:tile tx="0" ty="0" sx="100000" sy="100000" flip="none" algn="tl"/>
        </a:blipFill>
      </dgm:spPr>
      <dgm:t>
        <a:bodyPr/>
        <a:lstStyle/>
        <a:p>
          <a:pPr algn="ctr" rtl="0"/>
          <a:r>
            <a:rPr lang="es-CO" sz="6600" b="1" dirty="0" smtClean="0"/>
            <a:t>LESÚS VS. EL PAPA</a:t>
          </a:r>
          <a:endParaRPr lang="es-CO" sz="6600" b="1" dirty="0"/>
        </a:p>
      </dgm:t>
    </dgm:pt>
    <dgm:pt modelId="{48B9F07B-E6B4-4509-9F52-8AA3B6497B6B}" type="parTrans" cxnId="{B889E88F-ADFB-4770-9412-14BAC4ADC6DC}">
      <dgm:prSet/>
      <dgm:spPr/>
      <dgm:t>
        <a:bodyPr/>
        <a:lstStyle/>
        <a:p>
          <a:endParaRPr lang="es-CO"/>
        </a:p>
      </dgm:t>
    </dgm:pt>
    <dgm:pt modelId="{04687DB8-58A6-4A59-910E-98811FF3D952}" type="sibTrans" cxnId="{B889E88F-ADFB-4770-9412-14BAC4ADC6DC}">
      <dgm:prSet/>
      <dgm:spPr/>
      <dgm:t>
        <a:bodyPr/>
        <a:lstStyle/>
        <a:p>
          <a:endParaRPr lang="es-CO"/>
        </a:p>
      </dgm:t>
    </dgm:pt>
    <dgm:pt modelId="{82F2C35D-DF95-4188-81D7-5154AD34A1D7}" type="pres">
      <dgm:prSet presAssocID="{A6FCDD41-8EBE-4123-A2B0-702C20944137}" presName="linear" presStyleCnt="0">
        <dgm:presLayoutVars>
          <dgm:animLvl val="lvl"/>
          <dgm:resizeHandles val="exact"/>
        </dgm:presLayoutVars>
      </dgm:prSet>
      <dgm:spPr/>
      <dgm:t>
        <a:bodyPr/>
        <a:lstStyle/>
        <a:p>
          <a:endParaRPr lang="es-CO"/>
        </a:p>
      </dgm:t>
    </dgm:pt>
    <dgm:pt modelId="{A96FF05C-A94D-4CD3-BDF7-5E98D467A9B8}" type="pres">
      <dgm:prSet presAssocID="{05E96797-2849-434B-8A6B-46606D31C75C}" presName="parentText" presStyleLbl="node1" presStyleIdx="0" presStyleCnt="1" custLinFactNeighborX="492" custLinFactNeighborY="-16676">
        <dgm:presLayoutVars>
          <dgm:chMax val="0"/>
          <dgm:bulletEnabled val="1"/>
        </dgm:presLayoutVars>
      </dgm:prSet>
      <dgm:spPr/>
      <dgm:t>
        <a:bodyPr/>
        <a:lstStyle/>
        <a:p>
          <a:endParaRPr lang="es-CO"/>
        </a:p>
      </dgm:t>
    </dgm:pt>
  </dgm:ptLst>
  <dgm:cxnLst>
    <dgm:cxn modelId="{C2BF3E74-908C-4C39-B258-F25A5AA4697C}" type="presOf" srcId="{A6FCDD41-8EBE-4123-A2B0-702C20944137}" destId="{82F2C35D-DF95-4188-81D7-5154AD34A1D7}" srcOrd="0" destOrd="0" presId="urn:microsoft.com/office/officeart/2005/8/layout/vList2"/>
    <dgm:cxn modelId="{B889E88F-ADFB-4770-9412-14BAC4ADC6DC}" srcId="{A6FCDD41-8EBE-4123-A2B0-702C20944137}" destId="{05E96797-2849-434B-8A6B-46606D31C75C}" srcOrd="0" destOrd="0" parTransId="{48B9F07B-E6B4-4509-9F52-8AA3B6497B6B}" sibTransId="{04687DB8-58A6-4A59-910E-98811FF3D952}"/>
    <dgm:cxn modelId="{9551509C-1CC9-4ADE-8635-D74897452898}" type="presOf" srcId="{05E96797-2849-434B-8A6B-46606D31C75C}" destId="{A96FF05C-A94D-4CD3-BDF7-5E98D467A9B8}" srcOrd="0" destOrd="0" presId="urn:microsoft.com/office/officeart/2005/8/layout/vList2"/>
    <dgm:cxn modelId="{C1DA18ED-51E9-41C6-9270-86660C174DE3}" type="presParOf" srcId="{82F2C35D-DF95-4188-81D7-5154AD34A1D7}" destId="{A96FF05C-A94D-4CD3-BDF7-5E98D467A9B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FF05C-A94D-4CD3-BDF7-5E98D467A9B8}">
      <dsp:nvSpPr>
        <dsp:cNvPr id="0" name=""/>
        <dsp:cNvSpPr/>
      </dsp:nvSpPr>
      <dsp:spPr>
        <a:xfrm>
          <a:off x="0" y="0"/>
          <a:ext cx="7772400" cy="1295957"/>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1460" tIns="251460" rIns="251460" bIns="251460" numCol="1" spcCol="1270" anchor="ctr" anchorCtr="0">
          <a:noAutofit/>
        </a:bodyPr>
        <a:lstStyle/>
        <a:p>
          <a:pPr lvl="0" algn="ctr" defTabSz="2933700" rtl="0">
            <a:lnSpc>
              <a:spcPct val="90000"/>
            </a:lnSpc>
            <a:spcBef>
              <a:spcPct val="0"/>
            </a:spcBef>
            <a:spcAft>
              <a:spcPct val="35000"/>
            </a:spcAft>
          </a:pPr>
          <a:r>
            <a:rPr lang="es-CO" sz="6600" b="1" kern="1200" dirty="0" smtClean="0"/>
            <a:t>LESÚS VS. EL PAPA</a:t>
          </a:r>
          <a:endParaRPr lang="es-CO" sz="6600" b="1" kern="1200" dirty="0"/>
        </a:p>
      </dsp:txBody>
      <dsp:txXfrm>
        <a:off x="63263" y="63263"/>
        <a:ext cx="7645874" cy="116943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02/06/2014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02/06/2014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4159627878"/>
              </p:ext>
            </p:extLst>
          </p:nvPr>
        </p:nvGraphicFramePr>
        <p:xfrm>
          <a:off x="649796" y="260648"/>
          <a:ext cx="7772400" cy="1296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15816" y="1844824"/>
            <a:ext cx="3240360"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771800" y="6165304"/>
            <a:ext cx="3384375" cy="646331"/>
          </a:xfrm>
          <a:prstGeom prst="rect">
            <a:avLst/>
          </a:prstGeom>
        </p:spPr>
        <p:txBody>
          <a:bodyPr wrap="square">
            <a:spAutoFit/>
          </a:bodyPr>
          <a:lstStyle/>
          <a:p>
            <a:pPr algn="ctr"/>
            <a:r>
              <a:rPr lang="es-CO" sz="3600" b="1" dirty="0">
                <a:solidFill>
                  <a:srgbClr val="FF0000"/>
                </a:solidFill>
              </a:rPr>
              <a:t>Mat.23.9.</a:t>
            </a:r>
          </a:p>
        </p:txBody>
      </p:sp>
    </p:spTree>
    <p:extLst>
      <p:ext uri="{BB962C8B-B14F-4D97-AF65-F5344CB8AC3E}">
        <p14:creationId xmlns:p14="http://schemas.microsoft.com/office/powerpoint/2010/main" val="226157791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116632"/>
            <a:ext cx="9144000" cy="720080"/>
          </a:xfrm>
          <a:blipFill>
            <a:blip r:embed="rId2"/>
            <a:tile tx="0" ty="0" sx="100000" sy="100000" flip="none" algn="tl"/>
          </a:blipFill>
        </p:spPr>
        <p:txBody>
          <a:bodyPr>
            <a:noAutofit/>
          </a:bodyPr>
          <a:lstStyle/>
          <a:p>
            <a:r>
              <a:rPr lang="es-CO" sz="2800" b="1" i="1" dirty="0" smtClean="0">
                <a:latin typeface="Agency FB" pitchFamily="34" charset="0"/>
              </a:rPr>
              <a:t>En este tema veremos ocho comparaciones entre Jesús y el papa </a:t>
            </a:r>
            <a:endParaRPr lang="es-CO" sz="2800" b="1" i="1" dirty="0">
              <a:latin typeface="Agency FB" pitchFamily="34" charset="0"/>
            </a:endParaRPr>
          </a:p>
        </p:txBody>
      </p:sp>
      <p:pic>
        <p:nvPicPr>
          <p:cNvPr id="1026" name="Picture 2" descr="http://www.tengoseddeti.org/wp-content/uploads/2012/03/jesus_pap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052736"/>
            <a:ext cx="8928992"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8339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smtClean="0"/>
              <a:t/>
            </a:r>
            <a:br>
              <a:rPr lang="es-CO" dirty="0" smtClean="0"/>
            </a:br>
            <a:r>
              <a:rPr lang="es-CO" sz="8000" b="1" dirty="0" smtClean="0">
                <a:solidFill>
                  <a:srgbClr val="FFFF00"/>
                </a:solidFill>
                <a:latin typeface="Agency FB" pitchFamily="34" charset="0"/>
              </a:rPr>
              <a:t>Jesús </a:t>
            </a:r>
            <a:r>
              <a:rPr lang="es-CO" sz="8000" b="1" dirty="0">
                <a:solidFill>
                  <a:srgbClr val="FFFF00"/>
                </a:solidFill>
                <a:latin typeface="Agency FB" pitchFamily="34" charset="0"/>
              </a:rPr>
              <a:t>vs. el Papa</a:t>
            </a:r>
            <a:r>
              <a:rPr lang="es-CO" sz="6700" dirty="0">
                <a:latin typeface="Agency FB" pitchFamily="34" charset="0"/>
              </a:rPr>
              <a:t/>
            </a:r>
            <a:br>
              <a:rPr lang="es-CO" sz="6700" dirty="0">
                <a:latin typeface="Agency FB" pitchFamily="34" charset="0"/>
              </a:rPr>
            </a:br>
            <a:endParaRPr lang="es-CO" dirty="0">
              <a:latin typeface="Agency FB" pitchFamily="34" charset="0"/>
            </a:endParaRPr>
          </a:p>
        </p:txBody>
      </p:sp>
      <p:sp>
        <p:nvSpPr>
          <p:cNvPr id="3" name="2 Marcador de contenido"/>
          <p:cNvSpPr>
            <a:spLocks noGrp="1"/>
          </p:cNvSpPr>
          <p:nvPr>
            <p:ph idx="1"/>
          </p:nvPr>
        </p:nvSpPr>
        <p:spPr>
          <a:blipFill>
            <a:blip r:embed="rId3"/>
            <a:tile tx="0" ty="0" sx="100000" sy="100000" flip="none" algn="tl"/>
          </a:blipFill>
        </p:spPr>
        <p:txBody>
          <a:bodyPr>
            <a:normAutofit/>
          </a:bodyPr>
          <a:lstStyle/>
          <a:p>
            <a:pPr marL="0" indent="0" algn="ctr">
              <a:buNone/>
            </a:pPr>
            <a:endParaRPr lang="es-CO" dirty="0" smtClean="0"/>
          </a:p>
          <a:p>
            <a:pPr marL="0" indent="0" algn="ctr">
              <a:buNone/>
            </a:pPr>
            <a:r>
              <a:rPr lang="es-CO" dirty="0" smtClean="0"/>
              <a:t>En </a:t>
            </a:r>
            <a:r>
              <a:rPr lang="es-CO" dirty="0"/>
              <a:t>este artículo pretendo hacer un pequeño análisis de cada uno de los </a:t>
            </a:r>
            <a:r>
              <a:rPr lang="es-CO" dirty="0" smtClean="0"/>
              <a:t>ocho puntos</a:t>
            </a:r>
            <a:r>
              <a:rPr lang="es-CO" dirty="0"/>
              <a:t> </a:t>
            </a:r>
            <a:r>
              <a:rPr lang="es-CO" dirty="0" smtClean="0"/>
              <a:t>mencionados que diferencian a Jesús del papa, señalando el marcado contraste que existe entre la vida hasta la muerte del Señor Jesús, y la suntuosidad del papa, quien dice ser el representante de Cristo en la tierra.</a:t>
            </a:r>
            <a:endParaRPr lang="es-CO" dirty="0"/>
          </a:p>
        </p:txBody>
      </p:sp>
    </p:spTree>
    <p:extLst>
      <p:ext uri="{BB962C8B-B14F-4D97-AF65-F5344CB8AC3E}">
        <p14:creationId xmlns:p14="http://schemas.microsoft.com/office/powerpoint/2010/main" val="121860102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i="1" dirty="0">
                <a:solidFill>
                  <a:srgbClr val="FF0000"/>
                </a:solidFill>
                <a:latin typeface="Agency FB" pitchFamily="34" charset="0"/>
              </a:rPr>
              <a:t>Primer contraste:</a:t>
            </a:r>
          </a:p>
        </p:txBody>
      </p:sp>
      <p:sp>
        <p:nvSpPr>
          <p:cNvPr id="3" name="2 Marcador de contenido"/>
          <p:cNvSpPr>
            <a:spLocks noGrp="1"/>
          </p:cNvSpPr>
          <p:nvPr>
            <p:ph idx="1"/>
          </p:nvPr>
        </p:nvSpPr>
        <p:spPr>
          <a:xfrm>
            <a:off x="2411760" y="1600201"/>
            <a:ext cx="4464496" cy="2620888"/>
          </a:xfrm>
        </p:spPr>
        <p:txBody>
          <a:bodyPr>
            <a:normAutofit/>
          </a:bodyPr>
          <a:lstStyle/>
          <a:p>
            <a:pPr marL="0" indent="0" algn="ctr">
              <a:buNone/>
            </a:pPr>
            <a:r>
              <a:rPr lang="es-CO" dirty="0" smtClean="0"/>
              <a:t>Jesús </a:t>
            </a:r>
            <a:r>
              <a:rPr lang="es-CO" dirty="0"/>
              <a:t>tenía una corona de espinas, pero el Papa lleva una </a:t>
            </a:r>
            <a:r>
              <a:rPr lang="es-CO" dirty="0" smtClean="0"/>
              <a:t>tiara, ahora una mitra </a:t>
            </a:r>
            <a:r>
              <a:rPr lang="es-CO" dirty="0"/>
              <a:t>de </a:t>
            </a:r>
            <a:r>
              <a:rPr lang="es-CO" dirty="0" smtClean="0"/>
              <a:t>tela adornada de oro.</a:t>
            </a:r>
            <a:endParaRPr lang="es-CO" dirty="0"/>
          </a:p>
          <a:p>
            <a:endParaRPr lang="es-CO"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936" y="1700808"/>
            <a:ext cx="1871663"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1003" y="1700808"/>
            <a:ext cx="1828800" cy="2160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7937" y="4365104"/>
            <a:ext cx="8441866" cy="1569660"/>
          </a:xfrm>
          <a:prstGeom prst="rect">
            <a:avLst/>
          </a:prstGeom>
        </p:spPr>
        <p:txBody>
          <a:bodyPr wrap="square">
            <a:spAutoFit/>
          </a:bodyPr>
          <a:lstStyle/>
          <a:p>
            <a:pPr algn="ctr"/>
            <a:r>
              <a:rPr lang="es-CO" sz="2400" dirty="0" smtClean="0"/>
              <a:t>Si bien es cierto que </a:t>
            </a:r>
            <a:r>
              <a:rPr lang="es-CO" sz="2400" dirty="0"/>
              <a:t>p</a:t>
            </a:r>
            <a:r>
              <a:rPr lang="es-CO" sz="2400" dirty="0" smtClean="0"/>
              <a:t>ara </a:t>
            </a:r>
            <a:r>
              <a:rPr lang="es-CO" sz="2400" dirty="0"/>
              <a:t>Dios sus sacerdotes son </a:t>
            </a:r>
            <a:r>
              <a:rPr lang="es-CO" sz="2400" dirty="0" smtClean="0"/>
              <a:t>sagrados en el A. Testamento como lo dice </a:t>
            </a:r>
            <a:r>
              <a:rPr lang="es-CO" sz="2400" dirty="0" smtClean="0">
                <a:solidFill>
                  <a:srgbClr val="FF0000"/>
                </a:solidFill>
              </a:rPr>
              <a:t>Exo.39,</a:t>
            </a:r>
            <a:r>
              <a:rPr lang="es-CO" sz="2400" dirty="0" smtClean="0"/>
              <a:t> y </a:t>
            </a:r>
            <a:r>
              <a:rPr lang="es-CO" sz="2400" dirty="0"/>
              <a:t>el pasaje de </a:t>
            </a:r>
            <a:r>
              <a:rPr lang="es-CO" sz="2400" dirty="0">
                <a:solidFill>
                  <a:srgbClr val="FF0000"/>
                </a:solidFill>
              </a:rPr>
              <a:t>Levítico </a:t>
            </a:r>
            <a:r>
              <a:rPr lang="es-CO" sz="2400" dirty="0" smtClean="0">
                <a:solidFill>
                  <a:srgbClr val="FF0000"/>
                </a:solidFill>
              </a:rPr>
              <a:t>8:9</a:t>
            </a:r>
            <a:r>
              <a:rPr lang="es-CO" sz="2400" dirty="0" smtClean="0"/>
              <a:t>, donde </a:t>
            </a:r>
            <a:r>
              <a:rPr lang="es-CO" sz="2400" dirty="0"/>
              <a:t>dice: “</a:t>
            </a:r>
            <a:r>
              <a:rPr lang="es-CO" sz="2400" b="1" dirty="0">
                <a:latin typeface="Agency FB" pitchFamily="34" charset="0"/>
              </a:rPr>
              <a:t>Colocó la tiara sobre su cabeza, y puso en su parte delantera la lámina de oro, la diadema santa, como Yahvé había mandado a Moisés</a:t>
            </a:r>
            <a:r>
              <a:rPr lang="es-CO" sz="2400" dirty="0"/>
              <a:t>”…</a:t>
            </a:r>
          </a:p>
        </p:txBody>
      </p:sp>
    </p:spTree>
    <p:extLst>
      <p:ext uri="{BB962C8B-B14F-4D97-AF65-F5344CB8AC3E}">
        <p14:creationId xmlns:p14="http://schemas.microsoft.com/office/powerpoint/2010/main" val="5489469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 calcmode="lin" valueType="num">
                                      <p:cBhvr>
                                        <p:cTn id="13" dur="1000" fill="hold"/>
                                        <p:tgtEl>
                                          <p:spTgt spid="8194"/>
                                        </p:tgtEl>
                                        <p:attrNameLst>
                                          <p:attrName>ppt_w</p:attrName>
                                        </p:attrNameLst>
                                      </p:cBhvr>
                                      <p:tavLst>
                                        <p:tav tm="0">
                                          <p:val>
                                            <p:fltVal val="0"/>
                                          </p:val>
                                        </p:tav>
                                        <p:tav tm="100000">
                                          <p:val>
                                            <p:strVal val="#ppt_w"/>
                                          </p:val>
                                        </p:tav>
                                      </p:tavLst>
                                    </p:anim>
                                    <p:anim calcmode="lin" valueType="num">
                                      <p:cBhvr>
                                        <p:cTn id="14" dur="1000" fill="hold"/>
                                        <p:tgtEl>
                                          <p:spTgt spid="8194"/>
                                        </p:tgtEl>
                                        <p:attrNameLst>
                                          <p:attrName>ppt_h</p:attrName>
                                        </p:attrNameLst>
                                      </p:cBhvr>
                                      <p:tavLst>
                                        <p:tav tm="0">
                                          <p:val>
                                            <p:fltVal val="0"/>
                                          </p:val>
                                        </p:tav>
                                        <p:tav tm="100000">
                                          <p:val>
                                            <p:strVal val="#ppt_h"/>
                                          </p:val>
                                        </p:tav>
                                      </p:tavLst>
                                    </p:anim>
                                    <p:anim calcmode="lin" valueType="num">
                                      <p:cBhvr>
                                        <p:cTn id="15" dur="1000" fill="hold"/>
                                        <p:tgtEl>
                                          <p:spTgt spid="8194"/>
                                        </p:tgtEl>
                                        <p:attrNameLst>
                                          <p:attrName>style.rotation</p:attrName>
                                        </p:attrNameLst>
                                      </p:cBhvr>
                                      <p:tavLst>
                                        <p:tav tm="0">
                                          <p:val>
                                            <p:fltVal val="90"/>
                                          </p:val>
                                        </p:tav>
                                        <p:tav tm="100000">
                                          <p:val>
                                            <p:fltVal val="0"/>
                                          </p:val>
                                        </p:tav>
                                      </p:tavLst>
                                    </p:anim>
                                    <p:animEffect transition="in" filter="fade">
                                      <p:cBhvr>
                                        <p:cTn id="16" dur="1000"/>
                                        <p:tgtEl>
                                          <p:spTgt spid="8194"/>
                                        </p:tgtEl>
                                      </p:cBhvr>
                                    </p:animEffect>
                                  </p:childTnLst>
                                </p:cTn>
                              </p:par>
                              <p:par>
                                <p:cTn id="17" presetID="31" presetClass="entr" presetSubtype="0"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 calcmode="lin" valueType="num">
                                      <p:cBhvr>
                                        <p:cTn id="19" dur="1000" fill="hold"/>
                                        <p:tgtEl>
                                          <p:spTgt spid="8195"/>
                                        </p:tgtEl>
                                        <p:attrNameLst>
                                          <p:attrName>ppt_w</p:attrName>
                                        </p:attrNameLst>
                                      </p:cBhvr>
                                      <p:tavLst>
                                        <p:tav tm="0">
                                          <p:val>
                                            <p:fltVal val="0"/>
                                          </p:val>
                                        </p:tav>
                                        <p:tav tm="100000">
                                          <p:val>
                                            <p:strVal val="#ppt_w"/>
                                          </p:val>
                                        </p:tav>
                                      </p:tavLst>
                                    </p:anim>
                                    <p:anim calcmode="lin" valueType="num">
                                      <p:cBhvr>
                                        <p:cTn id="20" dur="1000" fill="hold"/>
                                        <p:tgtEl>
                                          <p:spTgt spid="8195"/>
                                        </p:tgtEl>
                                        <p:attrNameLst>
                                          <p:attrName>ppt_h</p:attrName>
                                        </p:attrNameLst>
                                      </p:cBhvr>
                                      <p:tavLst>
                                        <p:tav tm="0">
                                          <p:val>
                                            <p:fltVal val="0"/>
                                          </p:val>
                                        </p:tav>
                                        <p:tav tm="100000">
                                          <p:val>
                                            <p:strVal val="#ppt_h"/>
                                          </p:val>
                                        </p:tav>
                                      </p:tavLst>
                                    </p:anim>
                                    <p:anim calcmode="lin" valueType="num">
                                      <p:cBhvr>
                                        <p:cTn id="21" dur="1000" fill="hold"/>
                                        <p:tgtEl>
                                          <p:spTgt spid="8195"/>
                                        </p:tgtEl>
                                        <p:attrNameLst>
                                          <p:attrName>style.rotation</p:attrName>
                                        </p:attrNameLst>
                                      </p:cBhvr>
                                      <p:tavLst>
                                        <p:tav tm="0">
                                          <p:val>
                                            <p:fltVal val="90"/>
                                          </p:val>
                                        </p:tav>
                                        <p:tav tm="100000">
                                          <p:val>
                                            <p:fltVal val="0"/>
                                          </p:val>
                                        </p:tav>
                                      </p:tavLst>
                                    </p:anim>
                                    <p:animEffect transition="in" filter="fade">
                                      <p:cBhvr>
                                        <p:cTn id="22" dur="1000"/>
                                        <p:tgtEl>
                                          <p:spTgt spid="8195"/>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80">
                                          <p:stCondLst>
                                            <p:cond delay="0"/>
                                          </p:stCondLst>
                                        </p:cTn>
                                        <p:tgtEl>
                                          <p:spTgt spid="4"/>
                                        </p:tgtEl>
                                      </p:cBhvr>
                                    </p:animEffect>
                                    <p:anim calcmode="lin" valueType="num">
                                      <p:cBhvr>
                                        <p:cTn id="2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3" dur="26">
                                          <p:stCondLst>
                                            <p:cond delay="650"/>
                                          </p:stCondLst>
                                        </p:cTn>
                                        <p:tgtEl>
                                          <p:spTgt spid="4"/>
                                        </p:tgtEl>
                                      </p:cBhvr>
                                      <p:to x="100000" y="60000"/>
                                    </p:animScale>
                                    <p:animScale>
                                      <p:cBhvr>
                                        <p:cTn id="34" dur="166" decel="50000">
                                          <p:stCondLst>
                                            <p:cond delay="676"/>
                                          </p:stCondLst>
                                        </p:cTn>
                                        <p:tgtEl>
                                          <p:spTgt spid="4"/>
                                        </p:tgtEl>
                                      </p:cBhvr>
                                      <p:to x="100000" y="100000"/>
                                    </p:animScale>
                                    <p:animScale>
                                      <p:cBhvr>
                                        <p:cTn id="35" dur="26">
                                          <p:stCondLst>
                                            <p:cond delay="1312"/>
                                          </p:stCondLst>
                                        </p:cTn>
                                        <p:tgtEl>
                                          <p:spTgt spid="4"/>
                                        </p:tgtEl>
                                      </p:cBhvr>
                                      <p:to x="100000" y="80000"/>
                                    </p:animScale>
                                    <p:animScale>
                                      <p:cBhvr>
                                        <p:cTn id="36" dur="166" decel="50000">
                                          <p:stCondLst>
                                            <p:cond delay="1338"/>
                                          </p:stCondLst>
                                        </p:cTn>
                                        <p:tgtEl>
                                          <p:spTgt spid="4"/>
                                        </p:tgtEl>
                                      </p:cBhvr>
                                      <p:to x="100000" y="100000"/>
                                    </p:animScale>
                                    <p:animScale>
                                      <p:cBhvr>
                                        <p:cTn id="37" dur="26">
                                          <p:stCondLst>
                                            <p:cond delay="1642"/>
                                          </p:stCondLst>
                                        </p:cTn>
                                        <p:tgtEl>
                                          <p:spTgt spid="4"/>
                                        </p:tgtEl>
                                      </p:cBhvr>
                                      <p:to x="100000" y="90000"/>
                                    </p:animScale>
                                    <p:animScale>
                                      <p:cBhvr>
                                        <p:cTn id="38" dur="166" decel="50000">
                                          <p:stCondLst>
                                            <p:cond delay="1668"/>
                                          </p:stCondLst>
                                        </p:cTn>
                                        <p:tgtEl>
                                          <p:spTgt spid="4"/>
                                        </p:tgtEl>
                                      </p:cBhvr>
                                      <p:to x="100000" y="100000"/>
                                    </p:animScale>
                                    <p:animScale>
                                      <p:cBhvr>
                                        <p:cTn id="39" dur="26">
                                          <p:stCondLst>
                                            <p:cond delay="1808"/>
                                          </p:stCondLst>
                                        </p:cTn>
                                        <p:tgtEl>
                                          <p:spTgt spid="4"/>
                                        </p:tgtEl>
                                      </p:cBhvr>
                                      <p:to x="100000" y="95000"/>
                                    </p:animScale>
                                    <p:animScale>
                                      <p:cBhvr>
                                        <p:cTn id="4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02832" cy="5976664"/>
          </a:xfrm>
          <a:blipFill>
            <a:blip r:embed="rId2"/>
            <a:tile tx="0" ty="0" sx="100000" sy="100000" flip="none" algn="tl"/>
          </a:blipFill>
        </p:spPr>
        <p:txBody>
          <a:bodyPr>
            <a:normAutofit fontScale="92500" lnSpcReduction="20000"/>
          </a:bodyPr>
          <a:lstStyle/>
          <a:p>
            <a:pPr marL="0" indent="0" algn="ctr">
              <a:buNone/>
            </a:pPr>
            <a:r>
              <a:rPr lang="es-CO" dirty="0" smtClean="0"/>
              <a:t>Es bien sabido que el sacerdocio y todos los servicios que se realizaban en el Santuario terrenal, apuntaban al gran sacrificio de Cristo en la cruz, y terminaron cuando el Señor Jesús expiró allí, produciéndose un temblor con el cual el velo del templo se rasgó en dos de arriba abajo, dando por terminado los servicios sacerdotales etc. etc.</a:t>
            </a:r>
          </a:p>
          <a:p>
            <a:pPr marL="0" indent="0" algn="ctr">
              <a:buNone/>
            </a:pPr>
            <a:r>
              <a:rPr lang="es-CO" dirty="0" smtClean="0"/>
              <a:t> </a:t>
            </a:r>
            <a:r>
              <a:rPr lang="es-CO" dirty="0" smtClean="0">
                <a:solidFill>
                  <a:srgbClr val="FF0000"/>
                </a:solidFill>
              </a:rPr>
              <a:t>(Lea Mat.27:51).  </a:t>
            </a:r>
            <a:endParaRPr lang="es-CO" dirty="0">
              <a:solidFill>
                <a:srgbClr val="FF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980728"/>
            <a:ext cx="3888432" cy="4819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764029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2193" y="373930"/>
            <a:ext cx="8229600" cy="2436811"/>
          </a:xfrm>
        </p:spPr>
        <p:txBody>
          <a:bodyPr>
            <a:normAutofit fontScale="85000" lnSpcReduction="20000"/>
          </a:bodyPr>
          <a:lstStyle/>
          <a:p>
            <a:pPr marL="0" indent="0" algn="ctr">
              <a:buNone/>
            </a:pPr>
            <a:r>
              <a:rPr lang="es-CO" dirty="0" smtClean="0"/>
              <a:t>En el N. Testamento no se registra que los apóstoles, o los ancianos de la iglesia hubiesen utilizado tiaras o mitras en su vestimenta, pero si se registra de labios del mismo Pedro, quienes eran los sacerdotes:   «</a:t>
            </a:r>
            <a:r>
              <a:rPr lang="es-CO" dirty="0" smtClean="0">
                <a:latin typeface="Agency FB" pitchFamily="34" charset="0"/>
              </a:rPr>
              <a:t>Pero </a:t>
            </a:r>
            <a:r>
              <a:rPr lang="es-CO" dirty="0">
                <a:latin typeface="Agency FB" pitchFamily="34" charset="0"/>
              </a:rPr>
              <a:t>vosotros </a:t>
            </a:r>
            <a:r>
              <a:rPr lang="es-CO" dirty="0" smtClean="0">
                <a:latin typeface="Agency FB" pitchFamily="34" charset="0"/>
              </a:rPr>
              <a:t>(</a:t>
            </a:r>
            <a:r>
              <a:rPr lang="es-CO" dirty="0" smtClean="0"/>
              <a:t>refiriéndose a la iglesia</a:t>
            </a:r>
            <a:r>
              <a:rPr lang="es-CO" dirty="0" smtClean="0">
                <a:latin typeface="Agency FB" pitchFamily="34" charset="0"/>
              </a:rPr>
              <a:t>) sois </a:t>
            </a:r>
            <a:r>
              <a:rPr lang="es-CO" dirty="0">
                <a:latin typeface="Agency FB" pitchFamily="34" charset="0"/>
              </a:rPr>
              <a:t>linaje escogido, real </a:t>
            </a:r>
            <a:r>
              <a:rPr lang="es-CO" b="1" dirty="0" smtClean="0">
                <a:latin typeface="Agency FB" pitchFamily="34" charset="0"/>
              </a:rPr>
              <a:t>sacerdocio</a:t>
            </a:r>
            <a:r>
              <a:rPr lang="es-CO" dirty="0" smtClean="0">
                <a:latin typeface="Agency FB" pitchFamily="34" charset="0"/>
              </a:rPr>
              <a:t>…..» </a:t>
            </a:r>
            <a:r>
              <a:rPr lang="es-CO" dirty="0" smtClean="0">
                <a:solidFill>
                  <a:srgbClr val="FF0000"/>
                </a:solidFill>
              </a:rPr>
              <a:t>(1Ped.2:9), </a:t>
            </a:r>
            <a:r>
              <a:rPr lang="es-CO" dirty="0" smtClean="0"/>
              <a:t>sin mencionarles cual debía ser su atuendo como sacerdotes de Dios.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0846" y="3140057"/>
            <a:ext cx="3083154" cy="255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43808" y="3140057"/>
            <a:ext cx="3240360" cy="3108543"/>
          </a:xfrm>
          <a:prstGeom prst="rect">
            <a:avLst/>
          </a:prstGeom>
        </p:spPr>
        <p:txBody>
          <a:bodyPr wrap="square">
            <a:spAutoFit/>
          </a:bodyPr>
          <a:lstStyle/>
          <a:p>
            <a:pPr algn="ctr"/>
            <a:r>
              <a:rPr lang="es-CO" sz="2400" dirty="0"/>
              <a:t>Observe la tumba humilde de Cristo, en contraste con la del papa Juan XXIII y todos los demás papas que se encuentras sepultados en la basílica de san Pedro en Roma. </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140058"/>
            <a:ext cx="2843809" cy="2554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2507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wipe(down)">
                                      <p:cBhvr>
                                        <p:cTn id="7" dur="580">
                                          <p:stCondLst>
                                            <p:cond delay="0"/>
                                          </p:stCondLst>
                                        </p:cTn>
                                        <p:tgtEl>
                                          <p:spTgt spid="1027"/>
                                        </p:tgtEl>
                                      </p:cBhvr>
                                    </p:animEffect>
                                    <p:anim calcmode="lin" valueType="num">
                                      <p:cBhvr>
                                        <p:cTn id="8"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7"/>
                                        </p:tgtEl>
                                      </p:cBhvr>
                                      <p:to x="100000" y="60000"/>
                                    </p:animScale>
                                    <p:animScale>
                                      <p:cBhvr>
                                        <p:cTn id="14" dur="166" decel="50000">
                                          <p:stCondLst>
                                            <p:cond delay="676"/>
                                          </p:stCondLst>
                                        </p:cTn>
                                        <p:tgtEl>
                                          <p:spTgt spid="1027"/>
                                        </p:tgtEl>
                                      </p:cBhvr>
                                      <p:to x="100000" y="100000"/>
                                    </p:animScale>
                                    <p:animScale>
                                      <p:cBhvr>
                                        <p:cTn id="15" dur="26">
                                          <p:stCondLst>
                                            <p:cond delay="1312"/>
                                          </p:stCondLst>
                                        </p:cTn>
                                        <p:tgtEl>
                                          <p:spTgt spid="1027"/>
                                        </p:tgtEl>
                                      </p:cBhvr>
                                      <p:to x="100000" y="80000"/>
                                    </p:animScale>
                                    <p:animScale>
                                      <p:cBhvr>
                                        <p:cTn id="16" dur="166" decel="50000">
                                          <p:stCondLst>
                                            <p:cond delay="1338"/>
                                          </p:stCondLst>
                                        </p:cTn>
                                        <p:tgtEl>
                                          <p:spTgt spid="1027"/>
                                        </p:tgtEl>
                                      </p:cBhvr>
                                      <p:to x="100000" y="100000"/>
                                    </p:animScale>
                                    <p:animScale>
                                      <p:cBhvr>
                                        <p:cTn id="17" dur="26">
                                          <p:stCondLst>
                                            <p:cond delay="1642"/>
                                          </p:stCondLst>
                                        </p:cTn>
                                        <p:tgtEl>
                                          <p:spTgt spid="1027"/>
                                        </p:tgtEl>
                                      </p:cBhvr>
                                      <p:to x="100000" y="90000"/>
                                    </p:animScale>
                                    <p:animScale>
                                      <p:cBhvr>
                                        <p:cTn id="18" dur="166" decel="50000">
                                          <p:stCondLst>
                                            <p:cond delay="1668"/>
                                          </p:stCondLst>
                                        </p:cTn>
                                        <p:tgtEl>
                                          <p:spTgt spid="1027"/>
                                        </p:tgtEl>
                                      </p:cBhvr>
                                      <p:to x="100000" y="100000"/>
                                    </p:animScale>
                                    <p:animScale>
                                      <p:cBhvr>
                                        <p:cTn id="19" dur="26">
                                          <p:stCondLst>
                                            <p:cond delay="1808"/>
                                          </p:stCondLst>
                                        </p:cTn>
                                        <p:tgtEl>
                                          <p:spTgt spid="1027"/>
                                        </p:tgtEl>
                                      </p:cBhvr>
                                      <p:to x="100000" y="95000"/>
                                    </p:animScale>
                                    <p:animScale>
                                      <p:cBhvr>
                                        <p:cTn id="20" dur="166" decel="50000">
                                          <p:stCondLst>
                                            <p:cond delay="1834"/>
                                          </p:stCondLst>
                                        </p:cTn>
                                        <p:tgtEl>
                                          <p:spTgt spid="1027"/>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a:solidFill>
                  <a:srgbClr val="FF0000"/>
                </a:solidFill>
                <a:latin typeface="Agency FB" pitchFamily="34" charset="0"/>
              </a:rPr>
              <a:t>Segundo </a:t>
            </a:r>
            <a:r>
              <a:rPr lang="es-CO" sz="4800" b="1" i="1" dirty="0" smtClean="0">
                <a:solidFill>
                  <a:srgbClr val="FF0000"/>
                </a:solidFill>
                <a:latin typeface="Agency FB" pitchFamily="34" charset="0"/>
              </a:rPr>
              <a:t>contraste:</a:t>
            </a:r>
            <a:endParaRPr lang="es-CO" sz="4800"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036712"/>
          </a:xfrm>
        </p:spPr>
        <p:txBody>
          <a:bodyPr>
            <a:normAutofit fontScale="70000" lnSpcReduction="20000"/>
          </a:bodyPr>
          <a:lstStyle/>
          <a:p>
            <a:pPr marL="0" indent="0" algn="ctr">
              <a:buNone/>
            </a:pPr>
            <a:r>
              <a:rPr lang="es-CO" sz="3600" b="1" i="1" dirty="0" smtClean="0"/>
              <a:t>Jesús </a:t>
            </a:r>
            <a:r>
              <a:rPr lang="es-CO" sz="3600" b="1" i="1" dirty="0"/>
              <a:t>lavó los pies a sus </a:t>
            </a:r>
            <a:r>
              <a:rPr lang="es-CO" sz="3600" b="1" i="1" dirty="0" smtClean="0"/>
              <a:t>discípulos colocándose de rodillas, </a:t>
            </a:r>
            <a:r>
              <a:rPr lang="es-CO" sz="3600" b="1" i="1" dirty="0"/>
              <a:t>pero el Papa </a:t>
            </a:r>
            <a:r>
              <a:rPr lang="es-CO" sz="3600" b="1" i="1" dirty="0" smtClean="0"/>
              <a:t>recibe la venia y el beso en el anillo aún de </a:t>
            </a:r>
            <a:r>
              <a:rPr lang="es-CO" sz="3600" b="1" i="1" dirty="0"/>
              <a:t>los </a:t>
            </a:r>
            <a:r>
              <a:rPr lang="es-CO" sz="3600" b="1" i="1" dirty="0" smtClean="0"/>
              <a:t>reyes y dignatarios del mundo.</a:t>
            </a:r>
            <a:endParaRPr lang="es-CO" sz="2400" dirty="0" smtClean="0"/>
          </a:p>
        </p:txBody>
      </p:sp>
      <p:sp>
        <p:nvSpPr>
          <p:cNvPr id="4" name="3 Rectángulo"/>
          <p:cNvSpPr/>
          <p:nvPr/>
        </p:nvSpPr>
        <p:spPr>
          <a:xfrm>
            <a:off x="2843808" y="2828836"/>
            <a:ext cx="3024336" cy="3785652"/>
          </a:xfrm>
          <a:prstGeom prst="rect">
            <a:avLst/>
          </a:prstGeom>
        </p:spPr>
        <p:txBody>
          <a:bodyPr wrap="square">
            <a:spAutoFit/>
          </a:bodyPr>
          <a:lstStyle/>
          <a:p>
            <a:pPr algn="ctr"/>
            <a:r>
              <a:rPr lang="es-CO" sz="2400" dirty="0"/>
              <a:t>Jesús lavó los pies a sus apóstoles durante la Última Cena como un ejemplo de humildad que ellos debían imitar: “</a:t>
            </a:r>
            <a:r>
              <a:rPr lang="es-CO" sz="2400" b="1" dirty="0">
                <a:latin typeface="Agency FB" pitchFamily="34" charset="0"/>
              </a:rPr>
              <a:t>el Hijo del hombre no ha venido a ser servido, sino a servir</a:t>
            </a:r>
            <a:r>
              <a:rPr lang="es-CO" sz="2400" dirty="0" smtClean="0"/>
              <a:t>”… </a:t>
            </a:r>
          </a:p>
          <a:p>
            <a:pPr algn="ctr"/>
            <a:r>
              <a:rPr lang="es-CO" sz="2400" b="1" dirty="0" smtClean="0">
                <a:solidFill>
                  <a:srgbClr val="FF0000"/>
                </a:solidFill>
              </a:rPr>
              <a:t>Lea Juan 13:13-15.</a:t>
            </a:r>
            <a:endParaRPr lang="es-CO" sz="2400" b="1"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143" y="2996952"/>
            <a:ext cx="2524665" cy="2760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4113" y="2996953"/>
            <a:ext cx="2847975" cy="2760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0682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074"/>
                                        </p:tgtEl>
                                        <p:attrNameLst>
                                          <p:attrName>style.visibility</p:attrName>
                                        </p:attrNameLst>
                                      </p:cBhvr>
                                      <p:to>
                                        <p:strVal val="visible"/>
                                      </p:to>
                                    </p:set>
                                    <p:animEffect transition="in" filter="wipe(down)">
                                      <p:cBhvr>
                                        <p:cTn id="31" dur="580">
                                          <p:stCondLst>
                                            <p:cond delay="0"/>
                                          </p:stCondLst>
                                        </p:cTn>
                                        <p:tgtEl>
                                          <p:spTgt spid="3074"/>
                                        </p:tgtEl>
                                      </p:cBhvr>
                                    </p:animEffect>
                                    <p:anim calcmode="lin" valueType="num">
                                      <p:cBhvr>
                                        <p:cTn id="32"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37" dur="26">
                                          <p:stCondLst>
                                            <p:cond delay="650"/>
                                          </p:stCondLst>
                                        </p:cTn>
                                        <p:tgtEl>
                                          <p:spTgt spid="3074"/>
                                        </p:tgtEl>
                                      </p:cBhvr>
                                      <p:to x="100000" y="60000"/>
                                    </p:animScale>
                                    <p:animScale>
                                      <p:cBhvr>
                                        <p:cTn id="38" dur="166" decel="50000">
                                          <p:stCondLst>
                                            <p:cond delay="676"/>
                                          </p:stCondLst>
                                        </p:cTn>
                                        <p:tgtEl>
                                          <p:spTgt spid="3074"/>
                                        </p:tgtEl>
                                      </p:cBhvr>
                                      <p:to x="100000" y="100000"/>
                                    </p:animScale>
                                    <p:animScale>
                                      <p:cBhvr>
                                        <p:cTn id="39" dur="26">
                                          <p:stCondLst>
                                            <p:cond delay="1312"/>
                                          </p:stCondLst>
                                        </p:cTn>
                                        <p:tgtEl>
                                          <p:spTgt spid="3074"/>
                                        </p:tgtEl>
                                      </p:cBhvr>
                                      <p:to x="100000" y="80000"/>
                                    </p:animScale>
                                    <p:animScale>
                                      <p:cBhvr>
                                        <p:cTn id="40" dur="166" decel="50000">
                                          <p:stCondLst>
                                            <p:cond delay="1338"/>
                                          </p:stCondLst>
                                        </p:cTn>
                                        <p:tgtEl>
                                          <p:spTgt spid="3074"/>
                                        </p:tgtEl>
                                      </p:cBhvr>
                                      <p:to x="100000" y="100000"/>
                                    </p:animScale>
                                    <p:animScale>
                                      <p:cBhvr>
                                        <p:cTn id="41" dur="26">
                                          <p:stCondLst>
                                            <p:cond delay="1642"/>
                                          </p:stCondLst>
                                        </p:cTn>
                                        <p:tgtEl>
                                          <p:spTgt spid="3074"/>
                                        </p:tgtEl>
                                      </p:cBhvr>
                                      <p:to x="100000" y="90000"/>
                                    </p:animScale>
                                    <p:animScale>
                                      <p:cBhvr>
                                        <p:cTn id="42" dur="166" decel="50000">
                                          <p:stCondLst>
                                            <p:cond delay="1668"/>
                                          </p:stCondLst>
                                        </p:cTn>
                                        <p:tgtEl>
                                          <p:spTgt spid="3074"/>
                                        </p:tgtEl>
                                      </p:cBhvr>
                                      <p:to x="100000" y="100000"/>
                                    </p:animScale>
                                    <p:animScale>
                                      <p:cBhvr>
                                        <p:cTn id="43" dur="26">
                                          <p:stCondLst>
                                            <p:cond delay="1808"/>
                                          </p:stCondLst>
                                        </p:cTn>
                                        <p:tgtEl>
                                          <p:spTgt spid="3074"/>
                                        </p:tgtEl>
                                      </p:cBhvr>
                                      <p:to x="100000" y="95000"/>
                                    </p:animScale>
                                    <p:animScale>
                                      <p:cBhvr>
                                        <p:cTn id="44" dur="166" decel="50000">
                                          <p:stCondLst>
                                            <p:cond delay="1834"/>
                                          </p:stCondLst>
                                        </p:cTn>
                                        <p:tgtEl>
                                          <p:spTgt spid="3074"/>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075"/>
                                        </p:tgtEl>
                                        <p:attrNameLst>
                                          <p:attrName>style.visibility</p:attrName>
                                        </p:attrNameLst>
                                      </p:cBhvr>
                                      <p:to>
                                        <p:strVal val="visible"/>
                                      </p:to>
                                    </p:set>
                                    <p:animEffect transition="in" filter="wipe(down)">
                                      <p:cBhvr>
                                        <p:cTn id="47" dur="580">
                                          <p:stCondLst>
                                            <p:cond delay="0"/>
                                          </p:stCondLst>
                                        </p:cTn>
                                        <p:tgtEl>
                                          <p:spTgt spid="3075"/>
                                        </p:tgtEl>
                                      </p:cBhvr>
                                    </p:animEffect>
                                    <p:anim calcmode="lin" valueType="num">
                                      <p:cBhvr>
                                        <p:cTn id="48" dur="1822" tmFilter="0,0; 0.14,0.36; 0.43,0.73; 0.71,0.91; 1.0,1.0">
                                          <p:stCondLst>
                                            <p:cond delay="0"/>
                                          </p:stCondLst>
                                        </p:cTn>
                                        <p:tgtEl>
                                          <p:spTgt spid="3075"/>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075"/>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075"/>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075"/>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075"/>
                                        </p:tgtEl>
                                        <p:attrNameLst>
                                          <p:attrName>ppt_y</p:attrName>
                                        </p:attrNameLst>
                                      </p:cBhvr>
                                      <p:tavLst>
                                        <p:tav tm="0" fmla="#ppt_y-sin(pi*$)/81">
                                          <p:val>
                                            <p:fltVal val="0"/>
                                          </p:val>
                                        </p:tav>
                                        <p:tav tm="100000">
                                          <p:val>
                                            <p:fltVal val="1"/>
                                          </p:val>
                                        </p:tav>
                                      </p:tavLst>
                                    </p:anim>
                                    <p:animScale>
                                      <p:cBhvr>
                                        <p:cTn id="53" dur="26">
                                          <p:stCondLst>
                                            <p:cond delay="650"/>
                                          </p:stCondLst>
                                        </p:cTn>
                                        <p:tgtEl>
                                          <p:spTgt spid="3075"/>
                                        </p:tgtEl>
                                      </p:cBhvr>
                                      <p:to x="100000" y="60000"/>
                                    </p:animScale>
                                    <p:animScale>
                                      <p:cBhvr>
                                        <p:cTn id="54" dur="166" decel="50000">
                                          <p:stCondLst>
                                            <p:cond delay="676"/>
                                          </p:stCondLst>
                                        </p:cTn>
                                        <p:tgtEl>
                                          <p:spTgt spid="3075"/>
                                        </p:tgtEl>
                                      </p:cBhvr>
                                      <p:to x="100000" y="100000"/>
                                    </p:animScale>
                                    <p:animScale>
                                      <p:cBhvr>
                                        <p:cTn id="55" dur="26">
                                          <p:stCondLst>
                                            <p:cond delay="1312"/>
                                          </p:stCondLst>
                                        </p:cTn>
                                        <p:tgtEl>
                                          <p:spTgt spid="3075"/>
                                        </p:tgtEl>
                                      </p:cBhvr>
                                      <p:to x="100000" y="80000"/>
                                    </p:animScale>
                                    <p:animScale>
                                      <p:cBhvr>
                                        <p:cTn id="56" dur="166" decel="50000">
                                          <p:stCondLst>
                                            <p:cond delay="1338"/>
                                          </p:stCondLst>
                                        </p:cTn>
                                        <p:tgtEl>
                                          <p:spTgt spid="3075"/>
                                        </p:tgtEl>
                                      </p:cBhvr>
                                      <p:to x="100000" y="100000"/>
                                    </p:animScale>
                                    <p:animScale>
                                      <p:cBhvr>
                                        <p:cTn id="57" dur="26">
                                          <p:stCondLst>
                                            <p:cond delay="1642"/>
                                          </p:stCondLst>
                                        </p:cTn>
                                        <p:tgtEl>
                                          <p:spTgt spid="3075"/>
                                        </p:tgtEl>
                                      </p:cBhvr>
                                      <p:to x="100000" y="90000"/>
                                    </p:animScale>
                                    <p:animScale>
                                      <p:cBhvr>
                                        <p:cTn id="58" dur="166" decel="50000">
                                          <p:stCondLst>
                                            <p:cond delay="1668"/>
                                          </p:stCondLst>
                                        </p:cTn>
                                        <p:tgtEl>
                                          <p:spTgt spid="3075"/>
                                        </p:tgtEl>
                                      </p:cBhvr>
                                      <p:to x="100000" y="100000"/>
                                    </p:animScale>
                                    <p:animScale>
                                      <p:cBhvr>
                                        <p:cTn id="59" dur="26">
                                          <p:stCondLst>
                                            <p:cond delay="1808"/>
                                          </p:stCondLst>
                                        </p:cTn>
                                        <p:tgtEl>
                                          <p:spTgt spid="3075"/>
                                        </p:tgtEl>
                                      </p:cBhvr>
                                      <p:to x="100000" y="95000"/>
                                    </p:animScale>
                                    <p:animScale>
                                      <p:cBhvr>
                                        <p:cTn id="60" dur="166" decel="50000">
                                          <p:stCondLst>
                                            <p:cond delay="1834"/>
                                          </p:stCondLst>
                                        </p:cTn>
                                        <p:tgtEl>
                                          <p:spTgt spid="307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400600"/>
          </a:xfrm>
          <a:blipFill>
            <a:blip r:embed="rId2"/>
            <a:tile tx="0" ty="0" sx="100000" sy="100000" flip="none" algn="tl"/>
          </a:blipFill>
        </p:spPr>
        <p:txBody>
          <a:bodyPr>
            <a:normAutofit fontScale="92500" lnSpcReduction="20000"/>
          </a:bodyPr>
          <a:lstStyle/>
          <a:p>
            <a:pPr marL="0" indent="0" algn="ctr">
              <a:buNone/>
            </a:pPr>
            <a:r>
              <a:rPr lang="es-CO" dirty="0" smtClean="0">
                <a:solidFill>
                  <a:srgbClr val="0070C0"/>
                </a:solidFill>
              </a:rPr>
              <a:t>La iglesia argumenta: «El </a:t>
            </a:r>
            <a:r>
              <a:rPr lang="es-CO" dirty="0">
                <a:solidFill>
                  <a:srgbClr val="0070C0"/>
                </a:solidFill>
              </a:rPr>
              <a:t>Papa recibe el saludo protocolar de parte de los distintos dignatarios con un beso en el anillo que lleva en la mano, </a:t>
            </a:r>
            <a:r>
              <a:rPr lang="es-CO" dirty="0" smtClean="0">
                <a:solidFill>
                  <a:srgbClr val="0070C0"/>
                </a:solidFill>
              </a:rPr>
              <a:t>este </a:t>
            </a:r>
            <a:r>
              <a:rPr lang="es-CO" dirty="0">
                <a:solidFill>
                  <a:srgbClr val="0070C0"/>
                </a:solidFill>
              </a:rPr>
              <a:t>anillo representa la sucesión de Pedro como Obispo de Roma y la autoridad conferida por Cristo a su Iglesia… así que el saludo no es a la persona del Papa, sino a Cristo representado en él</a:t>
            </a:r>
            <a:r>
              <a:rPr lang="es-CO" dirty="0" smtClean="0">
                <a:solidFill>
                  <a:srgbClr val="0070C0"/>
                </a:solidFill>
              </a:rPr>
              <a:t>….»</a:t>
            </a:r>
            <a:endParaRPr lang="es-CO" dirty="0">
              <a:solidFill>
                <a:srgbClr val="0070C0"/>
              </a:solidFill>
            </a:endParaRPr>
          </a:p>
          <a:p>
            <a:pPr marL="0" indent="0" algn="ctr">
              <a:buNone/>
            </a:pPr>
            <a:endParaRPr lang="es-CO" dirty="0" smtClean="0"/>
          </a:p>
          <a:p>
            <a:pPr marL="0" indent="0" algn="ctr">
              <a:buNone/>
            </a:pPr>
            <a:r>
              <a:rPr lang="es-CO" dirty="0" smtClean="0"/>
              <a:t>Pero da la casualidad que Pedro no tenía ningún anillo para que fuera besado y además, nunca fue el dirigente de la iglesia apostólica, sino Santiago quien dirigió el concilio de Jerusalén. </a:t>
            </a:r>
          </a:p>
          <a:p>
            <a:pPr marL="0" indent="0" algn="ctr">
              <a:buNone/>
            </a:pPr>
            <a:r>
              <a:rPr lang="es-CO" dirty="0" smtClean="0">
                <a:solidFill>
                  <a:srgbClr val="FF0000"/>
                </a:solidFill>
              </a:rPr>
              <a:t>Lea Hechos 15:13).</a:t>
            </a:r>
          </a:p>
        </p:txBody>
      </p:sp>
    </p:spTree>
    <p:extLst>
      <p:ext uri="{BB962C8B-B14F-4D97-AF65-F5344CB8AC3E}">
        <p14:creationId xmlns:p14="http://schemas.microsoft.com/office/powerpoint/2010/main" val="2920083394"/>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a:bodyPr>
          <a:lstStyle/>
          <a:p>
            <a:pPr marL="0" indent="0" algn="ctr">
              <a:buNone/>
            </a:pPr>
            <a:r>
              <a:rPr lang="es-CO" sz="2800" dirty="0" smtClean="0"/>
              <a:t>Por otra parte, ninguno de los apóstoles permitió y menos exigir que sus feligreses les rindiesen adoración, como es el cado de Pablo y </a:t>
            </a:r>
            <a:r>
              <a:rPr lang="es-CO" sz="2800" dirty="0"/>
              <a:t>B</a:t>
            </a:r>
            <a:r>
              <a:rPr lang="es-CO" sz="2800" dirty="0" smtClean="0"/>
              <a:t>ernabé que no permitieron se le rindiera adoración diciendo: «</a:t>
            </a:r>
            <a:r>
              <a:rPr lang="es-CO" sz="2800" dirty="0" smtClean="0">
                <a:latin typeface="Agency FB" pitchFamily="34" charset="0"/>
              </a:rPr>
              <a:t>Nosotros también somos hombres semejantes a vosotros</a:t>
            </a:r>
            <a:r>
              <a:rPr lang="es-CO" sz="2800" dirty="0" smtClean="0"/>
              <a:t>» </a:t>
            </a:r>
            <a:r>
              <a:rPr lang="es-CO" sz="2800" dirty="0" smtClean="0">
                <a:solidFill>
                  <a:srgbClr val="FF0000"/>
                </a:solidFill>
              </a:rPr>
              <a:t>(lea Hech.14:13-18). </a:t>
            </a:r>
          </a:p>
          <a:p>
            <a:pPr marL="0" indent="0" algn="ctr">
              <a:buNone/>
            </a:pPr>
            <a:r>
              <a:rPr lang="es-CO" sz="2800" dirty="0" smtClean="0"/>
              <a:t>Y el mismo Pedro rechazó tal pretensión, utilizando las mismas palabras de Pablo: «</a:t>
            </a:r>
            <a:r>
              <a:rPr lang="es-CO" sz="2800" dirty="0" smtClean="0">
                <a:latin typeface="Agency FB" pitchFamily="34" charset="0"/>
              </a:rPr>
              <a:t>Levántate, que yo también soy hombre</a:t>
            </a:r>
            <a:r>
              <a:rPr lang="es-CO" sz="2800" dirty="0" smtClean="0"/>
              <a:t>» </a:t>
            </a:r>
            <a:r>
              <a:rPr lang="es-CO" sz="2800" dirty="0" smtClean="0">
                <a:solidFill>
                  <a:srgbClr val="FF0000"/>
                </a:solidFill>
              </a:rPr>
              <a:t>(lea Hech. 10:25). </a:t>
            </a:r>
          </a:p>
          <a:p>
            <a:pPr marL="0" indent="0" algn="ctr">
              <a:buNone/>
            </a:pPr>
            <a:r>
              <a:rPr lang="es-CO" sz="2800" dirty="0"/>
              <a:t>N</a:t>
            </a:r>
            <a:r>
              <a:rPr lang="es-CO" sz="2800" dirty="0" smtClean="0"/>
              <a:t>i aún los ángeles permiten ser adorados como lo dice </a:t>
            </a:r>
            <a:r>
              <a:rPr lang="es-CO" sz="2800" dirty="0" smtClean="0">
                <a:solidFill>
                  <a:srgbClr val="FF0000"/>
                </a:solidFill>
              </a:rPr>
              <a:t>( Apoc.19:10). </a:t>
            </a:r>
            <a:r>
              <a:rPr lang="es-CO" sz="2800" dirty="0" smtClean="0"/>
              <a:t>Con estos textos de las Sagradas Escrituras, se demuestra que el papa no tiene ningún derecho a argumentar que por el hecho de ser la cabeza de la iglesia Católica se le debe rendir adoración, con ese hecho se estaría colocando en lugar de Dios.    </a:t>
            </a:r>
            <a:endParaRPr lang="es-CO" sz="2800" dirty="0"/>
          </a:p>
        </p:txBody>
      </p:sp>
    </p:spTree>
    <p:extLst>
      <p:ext uri="{BB962C8B-B14F-4D97-AF65-F5344CB8AC3E}">
        <p14:creationId xmlns:p14="http://schemas.microsoft.com/office/powerpoint/2010/main" val="13438010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i="1" dirty="0">
                <a:solidFill>
                  <a:srgbClr val="FF0000"/>
                </a:solidFill>
                <a:latin typeface="Agency FB" pitchFamily="34" charset="0"/>
              </a:rPr>
              <a:t>Tercer </a:t>
            </a:r>
            <a:r>
              <a:rPr lang="es-CO" sz="4800" b="1" i="1" dirty="0" smtClean="0">
                <a:solidFill>
                  <a:srgbClr val="FF0000"/>
                </a:solidFill>
                <a:latin typeface="Agency FB" pitchFamily="34" charset="0"/>
              </a:rPr>
              <a:t>contraste:</a:t>
            </a:r>
            <a:endParaRPr lang="es-CO" sz="4800" b="1" i="1" dirty="0">
              <a:solidFill>
                <a:srgbClr val="FF0000"/>
              </a:solidFill>
              <a:latin typeface="Agency FB" pitchFamily="34" charset="0"/>
            </a:endParaRPr>
          </a:p>
        </p:txBody>
      </p:sp>
      <p:sp>
        <p:nvSpPr>
          <p:cNvPr id="3" name="2 Marcador de contenido"/>
          <p:cNvSpPr>
            <a:spLocks noGrp="1"/>
          </p:cNvSpPr>
          <p:nvPr>
            <p:ph idx="1"/>
          </p:nvPr>
        </p:nvSpPr>
        <p:spPr>
          <a:xfrm>
            <a:off x="107504" y="1600200"/>
            <a:ext cx="8856984" cy="5141168"/>
          </a:xfrm>
        </p:spPr>
        <p:txBody>
          <a:bodyPr>
            <a:normAutofit fontScale="70000" lnSpcReduction="20000"/>
          </a:bodyPr>
          <a:lstStyle/>
          <a:p>
            <a:pPr marL="0" indent="0" algn="ctr">
              <a:buNone/>
            </a:pPr>
            <a:r>
              <a:rPr lang="es-CO" sz="3800" b="1" dirty="0"/>
              <a:t> Jesús pagaba los tributos, pero el Papa los </a:t>
            </a:r>
            <a:r>
              <a:rPr lang="es-CO" sz="3800" b="1" dirty="0" smtClean="0"/>
              <a:t>cobra.</a:t>
            </a:r>
            <a:endParaRPr lang="es-CO" sz="3800" b="1" dirty="0"/>
          </a:p>
          <a:p>
            <a:pPr marL="0" indent="0" algn="ctr">
              <a:buNone/>
            </a:pPr>
            <a:r>
              <a:rPr lang="es-CO" dirty="0" smtClean="0"/>
              <a:t>En Mat.</a:t>
            </a:r>
            <a:r>
              <a:rPr lang="es-CO" dirty="0" smtClean="0">
                <a:solidFill>
                  <a:srgbClr val="FF0000"/>
                </a:solidFill>
              </a:rPr>
              <a:t>17:24-27</a:t>
            </a:r>
            <a:r>
              <a:rPr lang="es-CO" dirty="0" smtClean="0"/>
              <a:t>, aparece que Jesús pagaba los tributos requeridos, y enseñó a pagarlos. </a:t>
            </a:r>
            <a:r>
              <a:rPr lang="es-CO" dirty="0"/>
              <a:t>D</a:t>
            </a:r>
            <a:r>
              <a:rPr lang="es-CO" dirty="0" smtClean="0"/>
              <a:t>ijo </a:t>
            </a:r>
            <a:r>
              <a:rPr lang="es-CO" dirty="0"/>
              <a:t>“dad al César lo que es del César y a Dios lo que es de Dios”… de esta manera invitaba a cumplir con la obligación que cada quién tiene con Dios y con la sociedad</a:t>
            </a:r>
            <a:r>
              <a:rPr lang="es-CO" dirty="0" smtClean="0"/>
              <a:t>…</a:t>
            </a:r>
          </a:p>
          <a:p>
            <a:pPr marL="0" indent="0" algn="ctr">
              <a:buNone/>
            </a:pPr>
            <a:r>
              <a:rPr lang="es-CO" dirty="0" smtClean="0"/>
              <a:t>Si realmente el papa fuera tan pobre como aparenta ser, y por ende, la iglesia católica.</a:t>
            </a:r>
          </a:p>
          <a:p>
            <a:pPr marL="0" indent="0" algn="ctr">
              <a:buNone/>
            </a:pPr>
            <a:r>
              <a:rPr lang="es-CO" dirty="0" smtClean="0"/>
              <a:t> La pregunta que surge es: ¿De donde salen los recursos para formar el Banco del Vaticano?</a:t>
            </a:r>
            <a:endParaRPr lang="es-CO" dirty="0"/>
          </a:p>
          <a:p>
            <a:pPr marL="0" indent="0" algn="ctr">
              <a:buNone/>
            </a:pPr>
            <a:r>
              <a:rPr lang="es-CO" b="1" dirty="0" smtClean="0">
                <a:solidFill>
                  <a:srgbClr val="0070C0"/>
                </a:solidFill>
              </a:rPr>
              <a:t>A iglesia responde: «El </a:t>
            </a:r>
            <a:r>
              <a:rPr lang="es-CO" b="1" dirty="0">
                <a:solidFill>
                  <a:srgbClr val="0070C0"/>
                </a:solidFill>
              </a:rPr>
              <a:t>Papa… o más bien, la Iglesia, no tiene institucionalizado el diezmo, sino que cada cuál contribuye voluntariamente con lo que puede y quiere… tampoco “cobra” por las misas o celebraciones, sino que se pide un donativo para cubrir los gastos de la celebración… la realidad es que en muchos lugares las ofrendas de los fieles apenas son suficientes para mantener la Iglesia local</a:t>
            </a:r>
            <a:r>
              <a:rPr lang="es-CO" b="1" dirty="0" smtClean="0">
                <a:solidFill>
                  <a:srgbClr val="0070C0"/>
                </a:solidFill>
              </a:rPr>
              <a:t>…»</a:t>
            </a:r>
          </a:p>
          <a:p>
            <a:pPr marL="0" indent="0" algn="ctr">
              <a:buNone/>
            </a:pPr>
            <a:r>
              <a:rPr lang="es-CO" dirty="0" smtClean="0"/>
              <a:t>Pero la pregunta queda sin responder: ¿De donde salen los recursos para formar el Banco más grande del mundo?</a:t>
            </a:r>
            <a:endParaRPr lang="es-CO" dirty="0"/>
          </a:p>
          <a:p>
            <a:endParaRPr lang="es-CO" dirty="0"/>
          </a:p>
        </p:txBody>
      </p:sp>
    </p:spTree>
    <p:extLst>
      <p:ext uri="{BB962C8B-B14F-4D97-AF65-F5344CB8AC3E}">
        <p14:creationId xmlns:p14="http://schemas.microsoft.com/office/powerpoint/2010/main" val="373749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80">
                                          <p:stCondLst>
                                            <p:cond delay="0"/>
                                          </p:stCondLst>
                                        </p:cTn>
                                        <p:tgtEl>
                                          <p:spTgt spid="3">
                                            <p:txEl>
                                              <p:pRg st="1" end="1"/>
                                            </p:txEl>
                                          </p:spTgt>
                                        </p:tgtEl>
                                      </p:cBhvr>
                                    </p:animEffect>
                                    <p:anim calcmode="lin" valueType="num">
                                      <p:cBhvr>
                                        <p:cTn id="1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1" end="1"/>
                                            </p:txEl>
                                          </p:spTgt>
                                        </p:tgtEl>
                                      </p:cBhvr>
                                      <p:to x="100000" y="60000"/>
                                    </p:animScale>
                                    <p:animScale>
                                      <p:cBhvr>
                                        <p:cTn id="22" dur="166" decel="50000">
                                          <p:stCondLst>
                                            <p:cond delay="676"/>
                                          </p:stCondLst>
                                        </p:cTn>
                                        <p:tgtEl>
                                          <p:spTgt spid="3">
                                            <p:txEl>
                                              <p:pRg st="1" end="1"/>
                                            </p:txEl>
                                          </p:spTgt>
                                        </p:tgtEl>
                                      </p:cBhvr>
                                      <p:to x="100000" y="100000"/>
                                    </p:animScale>
                                    <p:animScale>
                                      <p:cBhvr>
                                        <p:cTn id="23" dur="26">
                                          <p:stCondLst>
                                            <p:cond delay="1312"/>
                                          </p:stCondLst>
                                        </p:cTn>
                                        <p:tgtEl>
                                          <p:spTgt spid="3">
                                            <p:txEl>
                                              <p:pRg st="1" end="1"/>
                                            </p:txEl>
                                          </p:spTgt>
                                        </p:tgtEl>
                                      </p:cBhvr>
                                      <p:to x="100000" y="80000"/>
                                    </p:animScale>
                                    <p:animScale>
                                      <p:cBhvr>
                                        <p:cTn id="24" dur="166" decel="50000">
                                          <p:stCondLst>
                                            <p:cond delay="1338"/>
                                          </p:stCondLst>
                                        </p:cTn>
                                        <p:tgtEl>
                                          <p:spTgt spid="3">
                                            <p:txEl>
                                              <p:pRg st="1" end="1"/>
                                            </p:txEl>
                                          </p:spTgt>
                                        </p:tgtEl>
                                      </p:cBhvr>
                                      <p:to x="100000" y="100000"/>
                                    </p:animScale>
                                    <p:animScale>
                                      <p:cBhvr>
                                        <p:cTn id="25" dur="26">
                                          <p:stCondLst>
                                            <p:cond delay="1642"/>
                                          </p:stCondLst>
                                        </p:cTn>
                                        <p:tgtEl>
                                          <p:spTgt spid="3">
                                            <p:txEl>
                                              <p:pRg st="1" end="1"/>
                                            </p:txEl>
                                          </p:spTgt>
                                        </p:tgtEl>
                                      </p:cBhvr>
                                      <p:to x="100000" y="90000"/>
                                    </p:animScale>
                                    <p:animScale>
                                      <p:cBhvr>
                                        <p:cTn id="26" dur="166" decel="50000">
                                          <p:stCondLst>
                                            <p:cond delay="1668"/>
                                          </p:stCondLst>
                                        </p:cTn>
                                        <p:tgtEl>
                                          <p:spTgt spid="3">
                                            <p:txEl>
                                              <p:pRg st="1" end="1"/>
                                            </p:txEl>
                                          </p:spTgt>
                                        </p:tgtEl>
                                      </p:cBhvr>
                                      <p:to x="100000" y="100000"/>
                                    </p:animScale>
                                    <p:animScale>
                                      <p:cBhvr>
                                        <p:cTn id="27" dur="26">
                                          <p:stCondLst>
                                            <p:cond delay="1808"/>
                                          </p:stCondLst>
                                        </p:cTn>
                                        <p:tgtEl>
                                          <p:spTgt spid="3">
                                            <p:txEl>
                                              <p:pRg st="1" end="1"/>
                                            </p:txEl>
                                          </p:spTgt>
                                        </p:tgtEl>
                                      </p:cBhvr>
                                      <p:to x="100000" y="95000"/>
                                    </p:animScale>
                                    <p:animScale>
                                      <p:cBhvr>
                                        <p:cTn id="28" dur="166" decel="50000">
                                          <p:stCondLst>
                                            <p:cond delay="1834"/>
                                          </p:stCondLst>
                                        </p:cTn>
                                        <p:tgtEl>
                                          <p:spTgt spid="3">
                                            <p:txEl>
                                              <p:pRg st="1" end="1"/>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 calcmode="lin" valueType="num">
                                      <p:cBhvr>
                                        <p:cTn id="4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51" dur="500"/>
                                        <p:tgtEl>
                                          <p:spTgt spid="3">
                                            <p:txEl>
                                              <p:pRg st="3" end="3"/>
                                            </p:txEl>
                                          </p:spTgt>
                                        </p:tgtEl>
                                      </p:cBhvr>
                                    </p:animEffect>
                                  </p:childTnLst>
                                </p:cTn>
                              </p:par>
                              <p:par>
                                <p:cTn id="52" presetID="53" presetClass="entr" presetSubtype="16" fill="hold" nodeType="withEffect">
                                  <p:stCondLst>
                                    <p:cond delay="0"/>
                                  </p:stCondLst>
                                  <p:childTnLst>
                                    <p:set>
                                      <p:cBhvr>
                                        <p:cTn id="53" dur="1" fill="hold">
                                          <p:stCondLst>
                                            <p:cond delay="0"/>
                                          </p:stCondLst>
                                        </p:cTn>
                                        <p:tgtEl>
                                          <p:spTgt spid="3">
                                            <p:txEl>
                                              <p:pRg st="4" end="4"/>
                                            </p:txEl>
                                          </p:spTgt>
                                        </p:tgtEl>
                                        <p:attrNameLst>
                                          <p:attrName>style.visibility</p:attrName>
                                        </p:attrNameLst>
                                      </p:cBhvr>
                                      <p:to>
                                        <p:strVal val="visible"/>
                                      </p:to>
                                    </p:set>
                                    <p:anim calcmode="lin" valueType="num">
                                      <p:cBhvr>
                                        <p:cTn id="5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6" dur="500"/>
                                        <p:tgtEl>
                                          <p:spTgt spid="3">
                                            <p:txEl>
                                              <p:pRg st="4" end="4"/>
                                            </p:txEl>
                                          </p:spTgt>
                                        </p:tgtEl>
                                      </p:cBhvr>
                                    </p:animEffect>
                                  </p:childTnLst>
                                </p:cTn>
                              </p:par>
                              <p:par>
                                <p:cTn id="57" presetID="53" presetClass="entr" presetSubtype="16" fill="hold" nodeType="withEffect">
                                  <p:stCondLst>
                                    <p:cond delay="0"/>
                                  </p:stCondLst>
                                  <p:childTnLst>
                                    <p:set>
                                      <p:cBhvr>
                                        <p:cTn id="58" dur="1" fill="hold">
                                          <p:stCondLst>
                                            <p:cond delay="0"/>
                                          </p:stCondLst>
                                        </p:cTn>
                                        <p:tgtEl>
                                          <p:spTgt spid="3">
                                            <p:txEl>
                                              <p:pRg st="5" end="5"/>
                                            </p:txEl>
                                          </p:spTgt>
                                        </p:tgtEl>
                                        <p:attrNameLst>
                                          <p:attrName>style.visibility</p:attrName>
                                        </p:attrNameLst>
                                      </p:cBhvr>
                                      <p:to>
                                        <p:strVal val="visible"/>
                                      </p:to>
                                    </p:set>
                                    <p:anim calcmode="lin" valueType="num">
                                      <p:cBhvr>
                                        <p:cTn id="5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6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61"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634082"/>
          </a:xfrm>
        </p:spPr>
        <p:txBody>
          <a:bodyPr>
            <a:normAutofit fontScale="90000"/>
          </a:bodyPr>
          <a:lstStyle/>
          <a:p>
            <a:r>
              <a:rPr lang="es-CO" sz="4800" b="1" i="1" dirty="0">
                <a:solidFill>
                  <a:srgbClr val="FF0000"/>
                </a:solidFill>
                <a:latin typeface="Agency FB" pitchFamily="34" charset="0"/>
              </a:rPr>
              <a:t>Cuarto </a:t>
            </a:r>
            <a:r>
              <a:rPr lang="es-CO" sz="4800" b="1" i="1" dirty="0" smtClean="0">
                <a:solidFill>
                  <a:srgbClr val="FF0000"/>
                </a:solidFill>
                <a:latin typeface="Agency FB" pitchFamily="34" charset="0"/>
              </a:rPr>
              <a:t>contraste:</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0" y="1196752"/>
            <a:ext cx="9144000" cy="5661248"/>
          </a:xfrm>
          <a:blipFill>
            <a:blip r:embed="rId2"/>
            <a:tile tx="0" ty="0" sx="100000" sy="100000" flip="none" algn="tl"/>
          </a:blipFill>
        </p:spPr>
        <p:txBody>
          <a:bodyPr>
            <a:normAutofit fontScale="77500" lnSpcReduction="20000"/>
          </a:bodyPr>
          <a:lstStyle/>
          <a:p>
            <a:pPr marL="0" indent="0" algn="ctr">
              <a:buNone/>
            </a:pPr>
            <a:r>
              <a:rPr lang="es-CO" sz="3400" b="1" u="sng" dirty="0" smtClean="0"/>
              <a:t>Jesús </a:t>
            </a:r>
            <a:r>
              <a:rPr lang="es-CO" sz="3400" b="1" u="sng" dirty="0"/>
              <a:t>amaba a los niños, pero el Papa protege </a:t>
            </a:r>
            <a:r>
              <a:rPr lang="es-CO" sz="3400" b="1" u="sng" dirty="0" smtClean="0"/>
              <a:t>a quien </a:t>
            </a:r>
            <a:r>
              <a:rPr lang="es-CO" sz="3400" b="1" u="sng" dirty="0"/>
              <a:t>los </a:t>
            </a:r>
            <a:r>
              <a:rPr lang="es-CO" sz="3400" b="1" u="sng" dirty="0" smtClean="0"/>
              <a:t>viol</a:t>
            </a:r>
            <a:r>
              <a:rPr lang="es-CO" sz="3400" b="1" dirty="0" smtClean="0"/>
              <a:t>a.</a:t>
            </a:r>
            <a:endParaRPr lang="es-CO" sz="3400" b="1" dirty="0"/>
          </a:p>
          <a:p>
            <a:pPr marL="0" indent="0">
              <a:buNone/>
            </a:pPr>
            <a:endParaRPr lang="es-CO" dirty="0" smtClean="0"/>
          </a:p>
          <a:p>
            <a:pPr marL="0" indent="0" algn="ctr">
              <a:buNone/>
            </a:pPr>
            <a:r>
              <a:rPr lang="es-CO" dirty="0" smtClean="0"/>
              <a:t>Es cierto que Jesús </a:t>
            </a:r>
            <a:r>
              <a:rPr lang="es-CO" dirty="0"/>
              <a:t>ama a </a:t>
            </a:r>
            <a:r>
              <a:rPr lang="es-CO" dirty="0" smtClean="0"/>
              <a:t>todos los seres hunos por igual, pero la Sagrada Escritura registra que Jesús amaba y protegía especialmente a los niños cuando </a:t>
            </a:r>
            <a:r>
              <a:rPr lang="es-CO" dirty="0"/>
              <a:t>dijo: </a:t>
            </a:r>
            <a:r>
              <a:rPr lang="es-CO" dirty="0" smtClean="0"/>
              <a:t>«</a:t>
            </a:r>
            <a:r>
              <a:rPr lang="es-CO" b="1" dirty="0" smtClean="0">
                <a:latin typeface="Agency FB" pitchFamily="34" charset="0"/>
              </a:rPr>
              <a:t>Dejad </a:t>
            </a:r>
            <a:r>
              <a:rPr lang="es-CO" b="1" dirty="0">
                <a:latin typeface="Agency FB" pitchFamily="34" charset="0"/>
              </a:rPr>
              <a:t>a los niños venir a mí y no les impidáis, porque de los tales es el reino de </a:t>
            </a:r>
            <a:r>
              <a:rPr lang="es-CO" b="1" dirty="0" smtClean="0">
                <a:latin typeface="Agency FB" pitchFamily="34" charset="0"/>
              </a:rPr>
              <a:t>Dios</a:t>
            </a:r>
            <a:r>
              <a:rPr lang="es-CO" dirty="0" smtClean="0"/>
              <a:t>» </a:t>
            </a:r>
            <a:r>
              <a:rPr lang="es-CO" dirty="0" smtClean="0">
                <a:solidFill>
                  <a:srgbClr val="FF0000"/>
                </a:solidFill>
              </a:rPr>
              <a:t>(Luc.18:16).</a:t>
            </a:r>
          </a:p>
          <a:p>
            <a:pPr marL="0" indent="0">
              <a:buNone/>
            </a:pPr>
            <a:endParaRPr lang="es-CO" dirty="0" smtClean="0"/>
          </a:p>
          <a:p>
            <a:pPr marL="0" indent="0" algn="ctr">
              <a:buNone/>
            </a:pPr>
            <a:r>
              <a:rPr lang="es-CO" dirty="0" smtClean="0"/>
              <a:t>Lo </a:t>
            </a:r>
            <a:r>
              <a:rPr lang="es-CO" dirty="0" err="1" smtClean="0"/>
              <a:t>increible</a:t>
            </a:r>
            <a:r>
              <a:rPr lang="es-CO" dirty="0" smtClean="0"/>
              <a:t> en este caso, es que, en la misma iglesia Católica, que dice ser la sucesora se los apóstoles se presenten casos de pedofilia, ya que se descubrió 884 casos de sacerdotes involucrados en esto, y unos cuantos se encuentran en la cárcel, como los dos últimos presentados en Colombia. Uno fue denunciado por su sacristán  de ser violado por su sacerdote, el otro fue descubierto ya que tenía en su parroquia una mujer de quien decía ser su hermana pero la realidad es que era su compañera sentimental de la cual tenía una hija,  y por si fuera poco, dicha hija lo denuncio de estarla violando sistemáticamente desde hacía algunos años.</a:t>
            </a:r>
            <a:endParaRPr lang="es-CO" dirty="0"/>
          </a:p>
        </p:txBody>
      </p:sp>
    </p:spTree>
    <p:extLst>
      <p:ext uri="{BB962C8B-B14F-4D97-AF65-F5344CB8AC3E}">
        <p14:creationId xmlns:p14="http://schemas.microsoft.com/office/powerpoint/2010/main" val="359334093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80">
                                          <p:stCondLst>
                                            <p:cond delay="0"/>
                                          </p:stCondLst>
                                        </p:cTn>
                                        <p:tgtEl>
                                          <p:spTgt spid="3">
                                            <p:txEl>
                                              <p:pRg st="2" end="2"/>
                                            </p:txEl>
                                          </p:spTgt>
                                        </p:tgtEl>
                                      </p:cBhvr>
                                    </p:animEffect>
                                    <p:anim calcmode="lin" valueType="num">
                                      <p:cBhvr>
                                        <p:cTn id="1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3">
                                            <p:txEl>
                                              <p:pRg st="2" end="2"/>
                                            </p:txEl>
                                          </p:spTgt>
                                        </p:tgtEl>
                                      </p:cBhvr>
                                      <p:to x="100000" y="60000"/>
                                    </p:animScale>
                                    <p:animScale>
                                      <p:cBhvr>
                                        <p:cTn id="24" dur="166" decel="50000">
                                          <p:stCondLst>
                                            <p:cond delay="676"/>
                                          </p:stCondLst>
                                        </p:cTn>
                                        <p:tgtEl>
                                          <p:spTgt spid="3">
                                            <p:txEl>
                                              <p:pRg st="2" end="2"/>
                                            </p:txEl>
                                          </p:spTgt>
                                        </p:tgtEl>
                                      </p:cBhvr>
                                      <p:to x="100000" y="100000"/>
                                    </p:animScale>
                                    <p:animScale>
                                      <p:cBhvr>
                                        <p:cTn id="25" dur="26">
                                          <p:stCondLst>
                                            <p:cond delay="1312"/>
                                          </p:stCondLst>
                                        </p:cTn>
                                        <p:tgtEl>
                                          <p:spTgt spid="3">
                                            <p:txEl>
                                              <p:pRg st="2" end="2"/>
                                            </p:txEl>
                                          </p:spTgt>
                                        </p:tgtEl>
                                      </p:cBhvr>
                                      <p:to x="100000" y="80000"/>
                                    </p:animScale>
                                    <p:animScale>
                                      <p:cBhvr>
                                        <p:cTn id="26" dur="166" decel="50000">
                                          <p:stCondLst>
                                            <p:cond delay="1338"/>
                                          </p:stCondLst>
                                        </p:cTn>
                                        <p:tgtEl>
                                          <p:spTgt spid="3">
                                            <p:txEl>
                                              <p:pRg st="2" end="2"/>
                                            </p:txEl>
                                          </p:spTgt>
                                        </p:tgtEl>
                                      </p:cBhvr>
                                      <p:to x="100000" y="100000"/>
                                    </p:animScale>
                                    <p:animScale>
                                      <p:cBhvr>
                                        <p:cTn id="27" dur="26">
                                          <p:stCondLst>
                                            <p:cond delay="1642"/>
                                          </p:stCondLst>
                                        </p:cTn>
                                        <p:tgtEl>
                                          <p:spTgt spid="3">
                                            <p:txEl>
                                              <p:pRg st="2" end="2"/>
                                            </p:txEl>
                                          </p:spTgt>
                                        </p:tgtEl>
                                      </p:cBhvr>
                                      <p:to x="100000" y="90000"/>
                                    </p:animScale>
                                    <p:animScale>
                                      <p:cBhvr>
                                        <p:cTn id="28" dur="166" decel="50000">
                                          <p:stCondLst>
                                            <p:cond delay="1668"/>
                                          </p:stCondLst>
                                        </p:cTn>
                                        <p:tgtEl>
                                          <p:spTgt spid="3">
                                            <p:txEl>
                                              <p:pRg st="2" end="2"/>
                                            </p:txEl>
                                          </p:spTgt>
                                        </p:tgtEl>
                                      </p:cBhvr>
                                      <p:to x="100000" y="100000"/>
                                    </p:animScale>
                                    <p:animScale>
                                      <p:cBhvr>
                                        <p:cTn id="29" dur="26">
                                          <p:stCondLst>
                                            <p:cond delay="1808"/>
                                          </p:stCondLst>
                                        </p:cTn>
                                        <p:tgtEl>
                                          <p:spTgt spid="3">
                                            <p:txEl>
                                              <p:pRg st="2" end="2"/>
                                            </p:txEl>
                                          </p:spTgt>
                                        </p:tgtEl>
                                      </p:cBhvr>
                                      <p:to x="100000" y="95000"/>
                                    </p:animScale>
                                    <p:animScale>
                                      <p:cBhvr>
                                        <p:cTn id="30" dur="166" decel="50000">
                                          <p:stCondLst>
                                            <p:cond delay="1834"/>
                                          </p:stCondLst>
                                        </p:cTn>
                                        <p:tgtEl>
                                          <p:spTgt spid="3">
                                            <p:txEl>
                                              <p:pRg st="2" end="2"/>
                                            </p:txEl>
                                          </p:spTgt>
                                        </p:tgtEl>
                                      </p:cBhvr>
                                      <p:to x="100000" y="100000"/>
                                    </p:animScale>
                                  </p:childTnLst>
                                </p:cTn>
                              </p:par>
                              <p:par>
                                <p:cTn id="31" presetID="26"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wipe(down)">
                                      <p:cBhvr>
                                        <p:cTn id="33" dur="580">
                                          <p:stCondLst>
                                            <p:cond delay="0"/>
                                          </p:stCondLst>
                                        </p:cTn>
                                        <p:tgtEl>
                                          <p:spTgt spid="3">
                                            <p:txEl>
                                              <p:pRg st="4" end="4"/>
                                            </p:txEl>
                                          </p:spTgt>
                                        </p:tgtEl>
                                      </p:cBhvr>
                                    </p:animEffect>
                                    <p:anim calcmode="lin" valueType="num">
                                      <p:cBhvr>
                                        <p:cTn id="3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9" dur="26">
                                          <p:stCondLst>
                                            <p:cond delay="650"/>
                                          </p:stCondLst>
                                        </p:cTn>
                                        <p:tgtEl>
                                          <p:spTgt spid="3">
                                            <p:txEl>
                                              <p:pRg st="4" end="4"/>
                                            </p:txEl>
                                          </p:spTgt>
                                        </p:tgtEl>
                                      </p:cBhvr>
                                      <p:to x="100000" y="60000"/>
                                    </p:animScale>
                                    <p:animScale>
                                      <p:cBhvr>
                                        <p:cTn id="40" dur="166" decel="50000">
                                          <p:stCondLst>
                                            <p:cond delay="676"/>
                                          </p:stCondLst>
                                        </p:cTn>
                                        <p:tgtEl>
                                          <p:spTgt spid="3">
                                            <p:txEl>
                                              <p:pRg st="4" end="4"/>
                                            </p:txEl>
                                          </p:spTgt>
                                        </p:tgtEl>
                                      </p:cBhvr>
                                      <p:to x="100000" y="100000"/>
                                    </p:animScale>
                                    <p:animScale>
                                      <p:cBhvr>
                                        <p:cTn id="41" dur="26">
                                          <p:stCondLst>
                                            <p:cond delay="1312"/>
                                          </p:stCondLst>
                                        </p:cTn>
                                        <p:tgtEl>
                                          <p:spTgt spid="3">
                                            <p:txEl>
                                              <p:pRg st="4" end="4"/>
                                            </p:txEl>
                                          </p:spTgt>
                                        </p:tgtEl>
                                      </p:cBhvr>
                                      <p:to x="100000" y="80000"/>
                                    </p:animScale>
                                    <p:animScale>
                                      <p:cBhvr>
                                        <p:cTn id="42" dur="166" decel="50000">
                                          <p:stCondLst>
                                            <p:cond delay="1338"/>
                                          </p:stCondLst>
                                        </p:cTn>
                                        <p:tgtEl>
                                          <p:spTgt spid="3">
                                            <p:txEl>
                                              <p:pRg st="4" end="4"/>
                                            </p:txEl>
                                          </p:spTgt>
                                        </p:tgtEl>
                                      </p:cBhvr>
                                      <p:to x="100000" y="100000"/>
                                    </p:animScale>
                                    <p:animScale>
                                      <p:cBhvr>
                                        <p:cTn id="43" dur="26">
                                          <p:stCondLst>
                                            <p:cond delay="1642"/>
                                          </p:stCondLst>
                                        </p:cTn>
                                        <p:tgtEl>
                                          <p:spTgt spid="3">
                                            <p:txEl>
                                              <p:pRg st="4" end="4"/>
                                            </p:txEl>
                                          </p:spTgt>
                                        </p:tgtEl>
                                      </p:cBhvr>
                                      <p:to x="100000" y="90000"/>
                                    </p:animScale>
                                    <p:animScale>
                                      <p:cBhvr>
                                        <p:cTn id="44" dur="166" decel="50000">
                                          <p:stCondLst>
                                            <p:cond delay="1668"/>
                                          </p:stCondLst>
                                        </p:cTn>
                                        <p:tgtEl>
                                          <p:spTgt spid="3">
                                            <p:txEl>
                                              <p:pRg st="4" end="4"/>
                                            </p:txEl>
                                          </p:spTgt>
                                        </p:tgtEl>
                                      </p:cBhvr>
                                      <p:to x="100000" y="100000"/>
                                    </p:animScale>
                                    <p:animScale>
                                      <p:cBhvr>
                                        <p:cTn id="45" dur="26">
                                          <p:stCondLst>
                                            <p:cond delay="1808"/>
                                          </p:stCondLst>
                                        </p:cTn>
                                        <p:tgtEl>
                                          <p:spTgt spid="3">
                                            <p:txEl>
                                              <p:pRg st="4" end="4"/>
                                            </p:txEl>
                                          </p:spTgt>
                                        </p:tgtEl>
                                      </p:cBhvr>
                                      <p:to x="100000" y="95000"/>
                                    </p:animScale>
                                    <p:animScale>
                                      <p:cBhvr>
                                        <p:cTn id="4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¿Por qué se presentan estos casos principalmente dentro de la iglesia Católica?</a:t>
            </a:r>
            <a:endParaRPr lang="es-CO" b="1" i="1" dirty="0">
              <a:latin typeface="Agency FB" pitchFamily="34" charset="0"/>
            </a:endParaRPr>
          </a:p>
        </p:txBody>
      </p:sp>
      <p:sp>
        <p:nvSpPr>
          <p:cNvPr id="3" name="2 Marcador de contenido"/>
          <p:cNvSpPr>
            <a:spLocks noGrp="1"/>
          </p:cNvSpPr>
          <p:nvPr>
            <p:ph idx="1"/>
          </p:nvPr>
        </p:nvSpPr>
        <p:spPr>
          <a:xfrm>
            <a:off x="251520" y="1600200"/>
            <a:ext cx="8712968" cy="4997152"/>
          </a:xfrm>
        </p:spPr>
        <p:txBody>
          <a:bodyPr>
            <a:normAutofit fontScale="85000" lnSpcReduction="10000"/>
          </a:bodyPr>
          <a:lstStyle/>
          <a:p>
            <a:pPr marL="0" indent="0">
              <a:buNone/>
            </a:pPr>
            <a:r>
              <a:rPr lang="es-CO" sz="2800" dirty="0" smtClean="0"/>
              <a:t>El Señor dice en </a:t>
            </a:r>
            <a:r>
              <a:rPr lang="es-CO" sz="2800" dirty="0" smtClean="0">
                <a:solidFill>
                  <a:srgbClr val="FF0000"/>
                </a:solidFill>
              </a:rPr>
              <a:t>Gén.2:18</a:t>
            </a:r>
            <a:r>
              <a:rPr lang="es-CO" sz="2800" dirty="0"/>
              <a:t>, «</a:t>
            </a:r>
            <a:r>
              <a:rPr lang="es-CO" sz="2800" dirty="0">
                <a:latin typeface="Agency FB" pitchFamily="34" charset="0"/>
              </a:rPr>
              <a:t>No es bueno que el hombre esté solo; le haré una ayuda </a:t>
            </a:r>
            <a:r>
              <a:rPr lang="es-CO" sz="2800" dirty="0" smtClean="0">
                <a:latin typeface="Agency FB" pitchFamily="34" charset="0"/>
              </a:rPr>
              <a:t>idónea</a:t>
            </a:r>
            <a:r>
              <a:rPr lang="es-CO" sz="2800" dirty="0" smtClean="0"/>
              <a:t>». Y también registra que para resolver esta necesidad del hombre Dios le hizo una mujer, lea el </a:t>
            </a:r>
            <a:r>
              <a:rPr lang="es-CO" sz="2800" dirty="0" smtClean="0">
                <a:solidFill>
                  <a:srgbClr val="FF0000"/>
                </a:solidFill>
              </a:rPr>
              <a:t>(verso 22). </a:t>
            </a:r>
          </a:p>
          <a:p>
            <a:pPr marL="0" indent="0">
              <a:buNone/>
            </a:pPr>
            <a:r>
              <a:rPr lang="es-CO" sz="2800" dirty="0" smtClean="0"/>
              <a:t>Por otra parte, uno se los requisitos que expone Dios en su Palabra que debe tener un obispo o anciano de la iglesia es que sea casado, lea </a:t>
            </a:r>
            <a:r>
              <a:rPr lang="es-CO" sz="2800" dirty="0" smtClean="0">
                <a:solidFill>
                  <a:srgbClr val="FF0000"/>
                </a:solidFill>
              </a:rPr>
              <a:t>(2Tim.3:2). </a:t>
            </a:r>
            <a:r>
              <a:rPr lang="es-CO" sz="2800" dirty="0" smtClean="0"/>
              <a:t>Pero la iglesia Católica, le impone el celibato a los sacerdotes, lo cual es una violación al plan de Dios.</a:t>
            </a:r>
          </a:p>
          <a:p>
            <a:pPr marL="0" indent="0">
              <a:buNone/>
            </a:pPr>
            <a:r>
              <a:rPr lang="es-CO" sz="2800" dirty="0" smtClean="0"/>
              <a:t>Recuérdese que este terrible pecado de la homosexualidad  fue la causa principal de la destrucción de Sodoma y Gomorra lea </a:t>
            </a:r>
            <a:r>
              <a:rPr lang="es-CO" sz="2800" dirty="0" smtClean="0">
                <a:solidFill>
                  <a:srgbClr val="FF0000"/>
                </a:solidFill>
              </a:rPr>
              <a:t>(Gén.19:5). </a:t>
            </a:r>
          </a:p>
          <a:p>
            <a:pPr marL="0" indent="0">
              <a:buNone/>
            </a:pPr>
            <a:r>
              <a:rPr lang="es-CO" sz="2800" dirty="0" smtClean="0"/>
              <a:t>Entre los muchos pecados que imperarían al fin del tiempo figura este, el de la homosexualidad, lea </a:t>
            </a:r>
            <a:r>
              <a:rPr lang="es-CO" sz="2800" dirty="0" smtClean="0">
                <a:solidFill>
                  <a:srgbClr val="FF0000"/>
                </a:solidFill>
              </a:rPr>
              <a:t>(Rom.1:24-27; 1Cor.6:9-10). </a:t>
            </a:r>
            <a:r>
              <a:rPr lang="es-CO" sz="2800" dirty="0" smtClean="0"/>
              <a:t>Este pecado es de tal gravedad que Dios no acepta las ofrendas producto de él, lea </a:t>
            </a:r>
            <a:r>
              <a:rPr lang="es-CO" sz="2800" dirty="0" smtClean="0">
                <a:solidFill>
                  <a:srgbClr val="FF0000"/>
                </a:solidFill>
              </a:rPr>
              <a:t>(Deut.23:18). </a:t>
            </a:r>
            <a:endParaRPr lang="es-CO" sz="2800" dirty="0">
              <a:solidFill>
                <a:srgbClr val="FF0000"/>
              </a:solidFill>
            </a:endParaRPr>
          </a:p>
        </p:txBody>
      </p:sp>
    </p:spTree>
    <p:extLst>
      <p:ext uri="{BB962C8B-B14F-4D97-AF65-F5344CB8AC3E}">
        <p14:creationId xmlns:p14="http://schemas.microsoft.com/office/powerpoint/2010/main" val="339031122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6" presetClass="entr" presetSubtype="0"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wipe(down)">
                                      <p:cBhvr>
                                        <p:cTn id="41" dur="580">
                                          <p:stCondLst>
                                            <p:cond delay="0"/>
                                          </p:stCondLst>
                                        </p:cTn>
                                        <p:tgtEl>
                                          <p:spTgt spid="3">
                                            <p:txEl>
                                              <p:pRg st="2" end="2"/>
                                            </p:txEl>
                                          </p:spTgt>
                                        </p:tgtEl>
                                      </p:cBhvr>
                                    </p:animEffect>
                                    <p:anim calcmode="lin" valueType="num">
                                      <p:cBhvr>
                                        <p:cTn id="4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7" dur="26">
                                          <p:stCondLst>
                                            <p:cond delay="650"/>
                                          </p:stCondLst>
                                        </p:cTn>
                                        <p:tgtEl>
                                          <p:spTgt spid="3">
                                            <p:txEl>
                                              <p:pRg st="2" end="2"/>
                                            </p:txEl>
                                          </p:spTgt>
                                        </p:tgtEl>
                                      </p:cBhvr>
                                      <p:to x="100000" y="60000"/>
                                    </p:animScale>
                                    <p:animScale>
                                      <p:cBhvr>
                                        <p:cTn id="48" dur="166" decel="50000">
                                          <p:stCondLst>
                                            <p:cond delay="676"/>
                                          </p:stCondLst>
                                        </p:cTn>
                                        <p:tgtEl>
                                          <p:spTgt spid="3">
                                            <p:txEl>
                                              <p:pRg st="2" end="2"/>
                                            </p:txEl>
                                          </p:spTgt>
                                        </p:tgtEl>
                                      </p:cBhvr>
                                      <p:to x="100000" y="100000"/>
                                    </p:animScale>
                                    <p:animScale>
                                      <p:cBhvr>
                                        <p:cTn id="49" dur="26">
                                          <p:stCondLst>
                                            <p:cond delay="1312"/>
                                          </p:stCondLst>
                                        </p:cTn>
                                        <p:tgtEl>
                                          <p:spTgt spid="3">
                                            <p:txEl>
                                              <p:pRg st="2" end="2"/>
                                            </p:txEl>
                                          </p:spTgt>
                                        </p:tgtEl>
                                      </p:cBhvr>
                                      <p:to x="100000" y="80000"/>
                                    </p:animScale>
                                    <p:animScale>
                                      <p:cBhvr>
                                        <p:cTn id="50" dur="166" decel="50000">
                                          <p:stCondLst>
                                            <p:cond delay="1338"/>
                                          </p:stCondLst>
                                        </p:cTn>
                                        <p:tgtEl>
                                          <p:spTgt spid="3">
                                            <p:txEl>
                                              <p:pRg st="2" end="2"/>
                                            </p:txEl>
                                          </p:spTgt>
                                        </p:tgtEl>
                                      </p:cBhvr>
                                      <p:to x="100000" y="100000"/>
                                    </p:animScale>
                                    <p:animScale>
                                      <p:cBhvr>
                                        <p:cTn id="51" dur="26">
                                          <p:stCondLst>
                                            <p:cond delay="1642"/>
                                          </p:stCondLst>
                                        </p:cTn>
                                        <p:tgtEl>
                                          <p:spTgt spid="3">
                                            <p:txEl>
                                              <p:pRg st="2" end="2"/>
                                            </p:txEl>
                                          </p:spTgt>
                                        </p:tgtEl>
                                      </p:cBhvr>
                                      <p:to x="100000" y="90000"/>
                                    </p:animScale>
                                    <p:animScale>
                                      <p:cBhvr>
                                        <p:cTn id="52" dur="166" decel="50000">
                                          <p:stCondLst>
                                            <p:cond delay="1668"/>
                                          </p:stCondLst>
                                        </p:cTn>
                                        <p:tgtEl>
                                          <p:spTgt spid="3">
                                            <p:txEl>
                                              <p:pRg st="2" end="2"/>
                                            </p:txEl>
                                          </p:spTgt>
                                        </p:tgtEl>
                                      </p:cBhvr>
                                      <p:to x="100000" y="100000"/>
                                    </p:animScale>
                                    <p:animScale>
                                      <p:cBhvr>
                                        <p:cTn id="53" dur="26">
                                          <p:stCondLst>
                                            <p:cond delay="1808"/>
                                          </p:stCondLst>
                                        </p:cTn>
                                        <p:tgtEl>
                                          <p:spTgt spid="3">
                                            <p:txEl>
                                              <p:pRg st="2" end="2"/>
                                            </p:txEl>
                                          </p:spTgt>
                                        </p:tgtEl>
                                      </p:cBhvr>
                                      <p:to x="100000" y="95000"/>
                                    </p:animScale>
                                    <p:animScale>
                                      <p:cBhvr>
                                        <p:cTn id="54" dur="166" decel="50000">
                                          <p:stCondLst>
                                            <p:cond delay="1834"/>
                                          </p:stCondLst>
                                        </p:cTn>
                                        <p:tgtEl>
                                          <p:spTgt spid="3">
                                            <p:txEl>
                                              <p:pRg st="2" end="2"/>
                                            </p:txEl>
                                          </p:spTgt>
                                        </p:tgtEl>
                                      </p:cBhvr>
                                      <p:to x="100000" y="100000"/>
                                    </p:animScale>
                                  </p:childTnLst>
                                </p:cTn>
                              </p:par>
                              <p:par>
                                <p:cTn id="55" presetID="26" presetClass="entr" presetSubtype="0" fill="hold" nodeType="withEffect">
                                  <p:stCondLst>
                                    <p:cond delay="0"/>
                                  </p:stCondLst>
                                  <p:childTnLst>
                                    <p:set>
                                      <p:cBhvr>
                                        <p:cTn id="56" dur="1" fill="hold">
                                          <p:stCondLst>
                                            <p:cond delay="0"/>
                                          </p:stCondLst>
                                        </p:cTn>
                                        <p:tgtEl>
                                          <p:spTgt spid="3">
                                            <p:txEl>
                                              <p:pRg st="3" end="3"/>
                                            </p:txEl>
                                          </p:spTgt>
                                        </p:tgtEl>
                                        <p:attrNameLst>
                                          <p:attrName>style.visibility</p:attrName>
                                        </p:attrNameLst>
                                      </p:cBhvr>
                                      <p:to>
                                        <p:strVal val="visible"/>
                                      </p:to>
                                    </p:set>
                                    <p:animEffect transition="in" filter="wipe(down)">
                                      <p:cBhvr>
                                        <p:cTn id="57" dur="580">
                                          <p:stCondLst>
                                            <p:cond delay="0"/>
                                          </p:stCondLst>
                                        </p:cTn>
                                        <p:tgtEl>
                                          <p:spTgt spid="3">
                                            <p:txEl>
                                              <p:pRg st="3" end="3"/>
                                            </p:txEl>
                                          </p:spTgt>
                                        </p:tgtEl>
                                      </p:cBhvr>
                                    </p:animEffect>
                                    <p:anim calcmode="lin" valueType="num">
                                      <p:cBhvr>
                                        <p:cTn id="5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3" dur="26">
                                          <p:stCondLst>
                                            <p:cond delay="650"/>
                                          </p:stCondLst>
                                        </p:cTn>
                                        <p:tgtEl>
                                          <p:spTgt spid="3">
                                            <p:txEl>
                                              <p:pRg st="3" end="3"/>
                                            </p:txEl>
                                          </p:spTgt>
                                        </p:tgtEl>
                                      </p:cBhvr>
                                      <p:to x="100000" y="60000"/>
                                    </p:animScale>
                                    <p:animScale>
                                      <p:cBhvr>
                                        <p:cTn id="64" dur="166" decel="50000">
                                          <p:stCondLst>
                                            <p:cond delay="676"/>
                                          </p:stCondLst>
                                        </p:cTn>
                                        <p:tgtEl>
                                          <p:spTgt spid="3">
                                            <p:txEl>
                                              <p:pRg st="3" end="3"/>
                                            </p:txEl>
                                          </p:spTgt>
                                        </p:tgtEl>
                                      </p:cBhvr>
                                      <p:to x="100000" y="100000"/>
                                    </p:animScale>
                                    <p:animScale>
                                      <p:cBhvr>
                                        <p:cTn id="65" dur="26">
                                          <p:stCondLst>
                                            <p:cond delay="1312"/>
                                          </p:stCondLst>
                                        </p:cTn>
                                        <p:tgtEl>
                                          <p:spTgt spid="3">
                                            <p:txEl>
                                              <p:pRg st="3" end="3"/>
                                            </p:txEl>
                                          </p:spTgt>
                                        </p:tgtEl>
                                      </p:cBhvr>
                                      <p:to x="100000" y="80000"/>
                                    </p:animScale>
                                    <p:animScale>
                                      <p:cBhvr>
                                        <p:cTn id="66" dur="166" decel="50000">
                                          <p:stCondLst>
                                            <p:cond delay="1338"/>
                                          </p:stCondLst>
                                        </p:cTn>
                                        <p:tgtEl>
                                          <p:spTgt spid="3">
                                            <p:txEl>
                                              <p:pRg st="3" end="3"/>
                                            </p:txEl>
                                          </p:spTgt>
                                        </p:tgtEl>
                                      </p:cBhvr>
                                      <p:to x="100000" y="100000"/>
                                    </p:animScale>
                                    <p:animScale>
                                      <p:cBhvr>
                                        <p:cTn id="67" dur="26">
                                          <p:stCondLst>
                                            <p:cond delay="1642"/>
                                          </p:stCondLst>
                                        </p:cTn>
                                        <p:tgtEl>
                                          <p:spTgt spid="3">
                                            <p:txEl>
                                              <p:pRg st="3" end="3"/>
                                            </p:txEl>
                                          </p:spTgt>
                                        </p:tgtEl>
                                      </p:cBhvr>
                                      <p:to x="100000" y="90000"/>
                                    </p:animScale>
                                    <p:animScale>
                                      <p:cBhvr>
                                        <p:cTn id="68" dur="166" decel="50000">
                                          <p:stCondLst>
                                            <p:cond delay="1668"/>
                                          </p:stCondLst>
                                        </p:cTn>
                                        <p:tgtEl>
                                          <p:spTgt spid="3">
                                            <p:txEl>
                                              <p:pRg st="3" end="3"/>
                                            </p:txEl>
                                          </p:spTgt>
                                        </p:tgtEl>
                                      </p:cBhvr>
                                      <p:to x="100000" y="100000"/>
                                    </p:animScale>
                                    <p:animScale>
                                      <p:cBhvr>
                                        <p:cTn id="69" dur="26">
                                          <p:stCondLst>
                                            <p:cond delay="1808"/>
                                          </p:stCondLst>
                                        </p:cTn>
                                        <p:tgtEl>
                                          <p:spTgt spid="3">
                                            <p:txEl>
                                              <p:pRg st="3" end="3"/>
                                            </p:txEl>
                                          </p:spTgt>
                                        </p:tgtEl>
                                      </p:cBhvr>
                                      <p:to x="100000" y="95000"/>
                                    </p:animScale>
                                    <p:animScale>
                                      <p:cBhvr>
                                        <p:cTn id="7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77500" lnSpcReduction="20000"/>
          </a:bodyPr>
          <a:lstStyle/>
          <a:p>
            <a:pPr marL="0" indent="0" algn="ctr">
              <a:buNone/>
            </a:pPr>
            <a:r>
              <a:rPr lang="es-CO" b="1" dirty="0" smtClean="0">
                <a:solidFill>
                  <a:srgbClr val="0070C0"/>
                </a:solidFill>
              </a:rPr>
              <a:t>El mismo hecho de </a:t>
            </a:r>
            <a:r>
              <a:rPr lang="es-CO" b="1" dirty="0">
                <a:solidFill>
                  <a:srgbClr val="0070C0"/>
                </a:solidFill>
              </a:rPr>
              <a:t>que </a:t>
            </a:r>
            <a:r>
              <a:rPr lang="es-CO" b="1" dirty="0" smtClean="0">
                <a:solidFill>
                  <a:srgbClr val="0070C0"/>
                </a:solidFill>
              </a:rPr>
              <a:t>Benedicto </a:t>
            </a:r>
            <a:r>
              <a:rPr lang="es-CO" b="1" dirty="0">
                <a:solidFill>
                  <a:srgbClr val="0070C0"/>
                </a:solidFill>
              </a:rPr>
              <a:t>XVI como Juan Pablo II </a:t>
            </a:r>
            <a:r>
              <a:rPr lang="es-CO" b="1" dirty="0" smtClean="0">
                <a:solidFill>
                  <a:srgbClr val="0070C0"/>
                </a:solidFill>
              </a:rPr>
              <a:t>hayan </a:t>
            </a:r>
            <a:r>
              <a:rPr lang="es-CO" b="1" dirty="0">
                <a:solidFill>
                  <a:srgbClr val="0070C0"/>
                </a:solidFill>
              </a:rPr>
              <a:t>hecho su parte pidiendo perdón en reiteradas ocasiones a las víctimas… </a:t>
            </a:r>
            <a:r>
              <a:rPr lang="es-CO" b="1" dirty="0" smtClean="0">
                <a:solidFill>
                  <a:srgbClr val="0070C0"/>
                </a:solidFill>
              </a:rPr>
              <a:t>por faltas cometidas por sus sacerdotes o obispos, indica que existen dichos pecados. </a:t>
            </a:r>
          </a:p>
          <a:p>
            <a:pPr marL="0" indent="0" algn="ctr">
              <a:buNone/>
            </a:pPr>
            <a:endParaRPr lang="es-CO" b="1" dirty="0" smtClean="0">
              <a:solidFill>
                <a:srgbClr val="0070C0"/>
              </a:solidFill>
            </a:endParaRPr>
          </a:p>
          <a:p>
            <a:pPr marL="0" indent="0" algn="ctr">
              <a:buNone/>
            </a:pPr>
            <a:r>
              <a:rPr lang="es-CO" b="1" dirty="0" smtClean="0">
                <a:solidFill>
                  <a:srgbClr val="0070C0"/>
                </a:solidFill>
              </a:rPr>
              <a:t>Pero las evidencias demuestran que no existe la intención de excluir de sus dogmas el celibato que quizá, sea la causa de dicho pecado, y comenzar a aplicar el plan de Dios impuesto desde la misma creación, el matrimonio entre un hombre y una mujer.</a:t>
            </a:r>
          </a:p>
          <a:p>
            <a:pPr marL="0" indent="0" algn="ctr">
              <a:buNone/>
            </a:pPr>
            <a:r>
              <a:rPr lang="es-CO" dirty="0" smtClean="0"/>
              <a:t>Y aún más, los sacerdotes del A. Testamento eran casados lea </a:t>
            </a:r>
            <a:r>
              <a:rPr lang="es-CO" dirty="0" smtClean="0">
                <a:solidFill>
                  <a:srgbClr val="FF0000"/>
                </a:solidFill>
              </a:rPr>
              <a:t>(Éxo.6:23), </a:t>
            </a:r>
            <a:r>
              <a:rPr lang="es-CO" dirty="0" smtClean="0"/>
              <a:t>y se toma a Pedro como ejemplo para la iglesia, el también era casado. Lea </a:t>
            </a:r>
            <a:r>
              <a:rPr lang="es-CO" dirty="0" smtClean="0">
                <a:solidFill>
                  <a:srgbClr val="FF0000"/>
                </a:solidFill>
              </a:rPr>
              <a:t>(Mar.1:30).</a:t>
            </a:r>
          </a:p>
          <a:p>
            <a:pPr marL="0" indent="0" algn="ctr">
              <a:buNone/>
            </a:pPr>
            <a:r>
              <a:rPr lang="es-CO" dirty="0"/>
              <a:t>C</a:t>
            </a:r>
            <a:r>
              <a:rPr lang="es-CO" dirty="0" smtClean="0"/>
              <a:t>omo vimos anteriormente, Dios exige en el N. </a:t>
            </a:r>
            <a:r>
              <a:rPr lang="es-CO" smtClean="0"/>
              <a:t>Testamento a </a:t>
            </a:r>
            <a:r>
              <a:rPr lang="es-CO" dirty="0" smtClean="0"/>
              <a:t>los que son elegidos ancianos de la iglesia que sean casados, para que sean ejemplo para la iglesia. Lea </a:t>
            </a:r>
            <a:r>
              <a:rPr lang="es-CO" dirty="0" smtClean="0">
                <a:solidFill>
                  <a:srgbClr val="FF0000"/>
                </a:solidFill>
              </a:rPr>
              <a:t>(1Tim.3:1,2).</a:t>
            </a:r>
            <a:endParaRPr lang="es-CO" dirty="0">
              <a:solidFill>
                <a:srgbClr val="FF0000"/>
              </a:solidFill>
            </a:endParaRPr>
          </a:p>
        </p:txBody>
      </p:sp>
    </p:spTree>
    <p:extLst>
      <p:ext uri="{BB962C8B-B14F-4D97-AF65-F5344CB8AC3E}">
        <p14:creationId xmlns:p14="http://schemas.microsoft.com/office/powerpoint/2010/main" val="294573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rgbClr val="C00000"/>
          </a:solidFill>
        </p:spPr>
        <p:txBody>
          <a:bodyPr>
            <a:normAutofit lnSpcReduction="10000"/>
          </a:bodyPr>
          <a:lstStyle/>
          <a:p>
            <a:pPr marL="0" indent="0" algn="ctr">
              <a:buNone/>
            </a:pPr>
            <a:r>
              <a:rPr lang="es-CO" dirty="0" smtClean="0">
                <a:solidFill>
                  <a:schemeClr val="bg1"/>
                </a:solidFill>
              </a:rPr>
              <a:t>Como una prueba de lo que sucede dentro de la iglesia con algunos sacerdotes que mantienen relaciones secretas con mujeres, he aquí una información que se dio el 19 de Mayo del 2014:</a:t>
            </a:r>
          </a:p>
          <a:p>
            <a:pPr marL="0" indent="0">
              <a:buNone/>
            </a:pPr>
            <a:endParaRPr lang="es-CO" dirty="0" smtClean="0">
              <a:solidFill>
                <a:schemeClr val="bg1"/>
              </a:solidFill>
            </a:endParaRPr>
          </a:p>
          <a:p>
            <a:pPr marL="0" indent="0" algn="ctr">
              <a:buNone/>
            </a:pPr>
            <a:r>
              <a:rPr lang="es-CO" b="1" dirty="0" smtClean="0">
                <a:solidFill>
                  <a:schemeClr val="bg1"/>
                </a:solidFill>
              </a:rPr>
              <a:t>Un </a:t>
            </a:r>
            <a:r>
              <a:rPr lang="es-CO" b="1" dirty="0">
                <a:solidFill>
                  <a:schemeClr val="bg1"/>
                </a:solidFill>
              </a:rPr>
              <a:t>total de 26 mujeres han creado un debate en Italia al publicar una carta en la que proponen al Papa Francisco eliminar el celibato para poder tener relaciones sentimentales con los sacerdotes de quienes son </a:t>
            </a:r>
            <a:r>
              <a:rPr lang="es-CO" b="1" u="sng" dirty="0">
                <a:solidFill>
                  <a:schemeClr val="bg1"/>
                </a:solidFill>
              </a:rPr>
              <a:t>amantes secretas</a:t>
            </a:r>
            <a:r>
              <a:rPr lang="es-CO" b="1" dirty="0">
                <a:solidFill>
                  <a:schemeClr val="bg1"/>
                </a:solidFill>
              </a:rPr>
              <a:t>.</a:t>
            </a:r>
          </a:p>
        </p:txBody>
      </p:sp>
    </p:spTree>
    <p:extLst>
      <p:ext uri="{BB962C8B-B14F-4D97-AF65-F5344CB8AC3E}">
        <p14:creationId xmlns:p14="http://schemas.microsoft.com/office/powerpoint/2010/main" val="1159036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i="1" dirty="0">
                <a:solidFill>
                  <a:srgbClr val="FF0000"/>
                </a:solidFill>
                <a:latin typeface="Agency FB" pitchFamily="34" charset="0"/>
              </a:rPr>
              <a:t>Quinto </a:t>
            </a:r>
            <a:r>
              <a:rPr lang="es-CO" sz="5400" b="1" i="1" dirty="0" smtClean="0">
                <a:solidFill>
                  <a:srgbClr val="FF0000"/>
                </a:solidFill>
                <a:latin typeface="Agency FB" pitchFamily="34" charset="0"/>
              </a:rPr>
              <a:t>contraste:</a:t>
            </a:r>
            <a:endParaRPr lang="es-CO" sz="54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fontScale="77500" lnSpcReduction="20000"/>
          </a:bodyPr>
          <a:lstStyle/>
          <a:p>
            <a:pPr marL="0" indent="0" algn="ctr">
              <a:buNone/>
            </a:pPr>
            <a:r>
              <a:rPr lang="es-CO" b="1" u="sng" dirty="0" smtClean="0"/>
              <a:t>Jesús </a:t>
            </a:r>
            <a:r>
              <a:rPr lang="es-CO" b="1" u="sng" dirty="0"/>
              <a:t>era pobre, pero el Papa amasa </a:t>
            </a:r>
            <a:r>
              <a:rPr lang="es-CO" b="1" u="sng" dirty="0" smtClean="0"/>
              <a:t>fortunas</a:t>
            </a:r>
          </a:p>
          <a:p>
            <a:pPr marL="0" indent="0" algn="ctr">
              <a:buNone/>
            </a:pPr>
            <a:endParaRPr lang="es-CO" b="1" u="sng" dirty="0"/>
          </a:p>
          <a:p>
            <a:pPr marL="0" indent="0" algn="ctr">
              <a:buNone/>
            </a:pPr>
            <a:r>
              <a:rPr lang="es-CO" dirty="0"/>
              <a:t>Jesús le dijo: </a:t>
            </a:r>
            <a:r>
              <a:rPr lang="es-CO" dirty="0" smtClean="0"/>
              <a:t>«</a:t>
            </a:r>
            <a:r>
              <a:rPr lang="es-CO" b="1" dirty="0" smtClean="0">
                <a:latin typeface="Agency FB" pitchFamily="34" charset="0"/>
              </a:rPr>
              <a:t>Las </a:t>
            </a:r>
            <a:r>
              <a:rPr lang="es-CO" b="1" dirty="0">
                <a:latin typeface="Agency FB" pitchFamily="34" charset="0"/>
              </a:rPr>
              <a:t>zorras tienen cuevas, y las aves del cielo tienen nidos, pero el Hijo del Hombre no tiene dónde recostar la </a:t>
            </a:r>
            <a:r>
              <a:rPr lang="es-CO" b="1" dirty="0" smtClean="0">
                <a:latin typeface="Agency FB" pitchFamily="34" charset="0"/>
              </a:rPr>
              <a:t>cabeza</a:t>
            </a:r>
            <a:r>
              <a:rPr lang="es-CO" dirty="0" smtClean="0"/>
              <a:t>» </a:t>
            </a:r>
            <a:r>
              <a:rPr lang="es-CO" dirty="0" smtClean="0">
                <a:solidFill>
                  <a:srgbClr val="FF0000"/>
                </a:solidFill>
              </a:rPr>
              <a:t>(Mat.8:20). </a:t>
            </a:r>
          </a:p>
          <a:p>
            <a:pPr marL="0" indent="0" algn="ctr">
              <a:buNone/>
            </a:pPr>
            <a:r>
              <a:rPr lang="es-CO" dirty="0" smtClean="0"/>
              <a:t>A pesar de que Jesús es el Creador de todo cuanto existe, según lo dice </a:t>
            </a:r>
            <a:r>
              <a:rPr lang="es-CO" dirty="0" smtClean="0">
                <a:solidFill>
                  <a:srgbClr val="FF0000"/>
                </a:solidFill>
              </a:rPr>
              <a:t>(Juan 1:1-3), </a:t>
            </a:r>
            <a:r>
              <a:rPr lang="es-CO" dirty="0" smtClean="0"/>
              <a:t>se hiso carne </a:t>
            </a:r>
            <a:r>
              <a:rPr lang="es-CO" dirty="0" smtClean="0">
                <a:solidFill>
                  <a:srgbClr val="FF0000"/>
                </a:solidFill>
              </a:rPr>
              <a:t>(verso 14), </a:t>
            </a:r>
            <a:r>
              <a:rPr lang="es-CO" dirty="0" smtClean="0"/>
              <a:t>y según lo dice Él mismo, no tubo «</a:t>
            </a:r>
            <a:r>
              <a:rPr lang="es-CO" b="1" dirty="0" smtClean="0">
                <a:latin typeface="Agency FB" pitchFamily="34" charset="0"/>
              </a:rPr>
              <a:t>donde recostar su cabeza</a:t>
            </a:r>
            <a:r>
              <a:rPr lang="es-CO" dirty="0" smtClean="0"/>
              <a:t>». Por tanto, durante toda su vida terrenal fue pobre, vivía de las ofrendas de sus seguidores. Recuerda que para pagar el impuesto, tubo que recurrir a un milagro. </a:t>
            </a:r>
          </a:p>
          <a:p>
            <a:pPr marL="0" indent="0" algn="ctr">
              <a:buNone/>
            </a:pPr>
            <a:endParaRPr lang="es-CO" dirty="0" smtClean="0"/>
          </a:p>
          <a:p>
            <a:pPr marL="0" indent="0" algn="ctr">
              <a:buNone/>
            </a:pPr>
            <a:r>
              <a:rPr lang="es-CO" sz="3600" b="1" dirty="0" smtClean="0">
                <a:solidFill>
                  <a:srgbClr val="0070C0"/>
                </a:solidFill>
              </a:rPr>
              <a:t>En contraste, la fortuna del Vaticano, y que por ende, está a disposición del papa, es la siguiente:</a:t>
            </a:r>
            <a:endParaRPr lang="es-CO" b="1" dirty="0">
              <a:solidFill>
                <a:srgbClr val="0070C0"/>
              </a:solidFill>
            </a:endParaRPr>
          </a:p>
        </p:txBody>
      </p:sp>
    </p:spTree>
    <p:extLst>
      <p:ext uri="{BB962C8B-B14F-4D97-AF65-F5344CB8AC3E}">
        <p14:creationId xmlns:p14="http://schemas.microsoft.com/office/powerpoint/2010/main" val="347614274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down)">
                                      <p:cBhvr>
                                        <p:cTn id="15" dur="580">
                                          <p:stCondLst>
                                            <p:cond delay="0"/>
                                          </p:stCondLst>
                                        </p:cTn>
                                        <p:tgtEl>
                                          <p:spTgt spid="3">
                                            <p:txEl>
                                              <p:pRg st="3" end="3"/>
                                            </p:txEl>
                                          </p:spTgt>
                                        </p:tgtEl>
                                      </p:cBhvr>
                                    </p:animEffect>
                                    <p:anim calcmode="lin" valueType="num">
                                      <p:cBhvr>
                                        <p:cTn id="1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3" end="3"/>
                                            </p:txEl>
                                          </p:spTgt>
                                        </p:tgtEl>
                                      </p:cBhvr>
                                      <p:to x="100000" y="60000"/>
                                    </p:animScale>
                                    <p:animScale>
                                      <p:cBhvr>
                                        <p:cTn id="22" dur="166" decel="50000">
                                          <p:stCondLst>
                                            <p:cond delay="676"/>
                                          </p:stCondLst>
                                        </p:cTn>
                                        <p:tgtEl>
                                          <p:spTgt spid="3">
                                            <p:txEl>
                                              <p:pRg st="3" end="3"/>
                                            </p:txEl>
                                          </p:spTgt>
                                        </p:tgtEl>
                                      </p:cBhvr>
                                      <p:to x="100000" y="100000"/>
                                    </p:animScale>
                                    <p:animScale>
                                      <p:cBhvr>
                                        <p:cTn id="23" dur="26">
                                          <p:stCondLst>
                                            <p:cond delay="1312"/>
                                          </p:stCondLst>
                                        </p:cTn>
                                        <p:tgtEl>
                                          <p:spTgt spid="3">
                                            <p:txEl>
                                              <p:pRg st="3" end="3"/>
                                            </p:txEl>
                                          </p:spTgt>
                                        </p:tgtEl>
                                      </p:cBhvr>
                                      <p:to x="100000" y="80000"/>
                                    </p:animScale>
                                    <p:animScale>
                                      <p:cBhvr>
                                        <p:cTn id="24" dur="166" decel="50000">
                                          <p:stCondLst>
                                            <p:cond delay="1338"/>
                                          </p:stCondLst>
                                        </p:cTn>
                                        <p:tgtEl>
                                          <p:spTgt spid="3">
                                            <p:txEl>
                                              <p:pRg st="3" end="3"/>
                                            </p:txEl>
                                          </p:spTgt>
                                        </p:tgtEl>
                                      </p:cBhvr>
                                      <p:to x="100000" y="100000"/>
                                    </p:animScale>
                                    <p:animScale>
                                      <p:cBhvr>
                                        <p:cTn id="25" dur="26">
                                          <p:stCondLst>
                                            <p:cond delay="1642"/>
                                          </p:stCondLst>
                                        </p:cTn>
                                        <p:tgtEl>
                                          <p:spTgt spid="3">
                                            <p:txEl>
                                              <p:pRg st="3" end="3"/>
                                            </p:txEl>
                                          </p:spTgt>
                                        </p:tgtEl>
                                      </p:cBhvr>
                                      <p:to x="100000" y="90000"/>
                                    </p:animScale>
                                    <p:animScale>
                                      <p:cBhvr>
                                        <p:cTn id="26" dur="166" decel="50000">
                                          <p:stCondLst>
                                            <p:cond delay="1668"/>
                                          </p:stCondLst>
                                        </p:cTn>
                                        <p:tgtEl>
                                          <p:spTgt spid="3">
                                            <p:txEl>
                                              <p:pRg st="3" end="3"/>
                                            </p:txEl>
                                          </p:spTgt>
                                        </p:tgtEl>
                                      </p:cBhvr>
                                      <p:to x="100000" y="100000"/>
                                    </p:animScale>
                                    <p:animScale>
                                      <p:cBhvr>
                                        <p:cTn id="27" dur="26">
                                          <p:stCondLst>
                                            <p:cond delay="1808"/>
                                          </p:stCondLst>
                                        </p:cTn>
                                        <p:tgtEl>
                                          <p:spTgt spid="3">
                                            <p:txEl>
                                              <p:pRg st="3" end="3"/>
                                            </p:txEl>
                                          </p:spTgt>
                                        </p:tgtEl>
                                      </p:cBhvr>
                                      <p:to x="100000" y="95000"/>
                                    </p:animScale>
                                    <p:animScale>
                                      <p:cBhvr>
                                        <p:cTn id="28" dur="166" decel="50000">
                                          <p:stCondLst>
                                            <p:cond delay="1834"/>
                                          </p:stCondLst>
                                        </p:cTn>
                                        <p:tgtEl>
                                          <p:spTgt spid="3">
                                            <p:txEl>
                                              <p:pRg st="3" end="3"/>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wipe(down)">
                                      <p:cBhvr>
                                        <p:cTn id="31" dur="580">
                                          <p:stCondLst>
                                            <p:cond delay="0"/>
                                          </p:stCondLst>
                                        </p:cTn>
                                        <p:tgtEl>
                                          <p:spTgt spid="3">
                                            <p:txEl>
                                              <p:pRg st="5" end="5"/>
                                            </p:txEl>
                                          </p:spTgt>
                                        </p:tgtEl>
                                      </p:cBhvr>
                                    </p:animEffect>
                                    <p:anim calcmode="lin" valueType="num">
                                      <p:cBhvr>
                                        <p:cTn id="3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5" end="5"/>
                                            </p:txEl>
                                          </p:spTgt>
                                        </p:tgtEl>
                                      </p:cBhvr>
                                      <p:to x="100000" y="60000"/>
                                    </p:animScale>
                                    <p:animScale>
                                      <p:cBhvr>
                                        <p:cTn id="38" dur="166" decel="50000">
                                          <p:stCondLst>
                                            <p:cond delay="676"/>
                                          </p:stCondLst>
                                        </p:cTn>
                                        <p:tgtEl>
                                          <p:spTgt spid="3">
                                            <p:txEl>
                                              <p:pRg st="5" end="5"/>
                                            </p:txEl>
                                          </p:spTgt>
                                        </p:tgtEl>
                                      </p:cBhvr>
                                      <p:to x="100000" y="100000"/>
                                    </p:animScale>
                                    <p:animScale>
                                      <p:cBhvr>
                                        <p:cTn id="39" dur="26">
                                          <p:stCondLst>
                                            <p:cond delay="1312"/>
                                          </p:stCondLst>
                                        </p:cTn>
                                        <p:tgtEl>
                                          <p:spTgt spid="3">
                                            <p:txEl>
                                              <p:pRg st="5" end="5"/>
                                            </p:txEl>
                                          </p:spTgt>
                                        </p:tgtEl>
                                      </p:cBhvr>
                                      <p:to x="100000" y="80000"/>
                                    </p:animScale>
                                    <p:animScale>
                                      <p:cBhvr>
                                        <p:cTn id="40" dur="166" decel="50000">
                                          <p:stCondLst>
                                            <p:cond delay="1338"/>
                                          </p:stCondLst>
                                        </p:cTn>
                                        <p:tgtEl>
                                          <p:spTgt spid="3">
                                            <p:txEl>
                                              <p:pRg st="5" end="5"/>
                                            </p:txEl>
                                          </p:spTgt>
                                        </p:tgtEl>
                                      </p:cBhvr>
                                      <p:to x="100000" y="100000"/>
                                    </p:animScale>
                                    <p:animScale>
                                      <p:cBhvr>
                                        <p:cTn id="41" dur="26">
                                          <p:stCondLst>
                                            <p:cond delay="1642"/>
                                          </p:stCondLst>
                                        </p:cTn>
                                        <p:tgtEl>
                                          <p:spTgt spid="3">
                                            <p:txEl>
                                              <p:pRg st="5" end="5"/>
                                            </p:txEl>
                                          </p:spTgt>
                                        </p:tgtEl>
                                      </p:cBhvr>
                                      <p:to x="100000" y="90000"/>
                                    </p:animScale>
                                    <p:animScale>
                                      <p:cBhvr>
                                        <p:cTn id="42" dur="166" decel="50000">
                                          <p:stCondLst>
                                            <p:cond delay="1668"/>
                                          </p:stCondLst>
                                        </p:cTn>
                                        <p:tgtEl>
                                          <p:spTgt spid="3">
                                            <p:txEl>
                                              <p:pRg st="5" end="5"/>
                                            </p:txEl>
                                          </p:spTgt>
                                        </p:tgtEl>
                                      </p:cBhvr>
                                      <p:to x="100000" y="100000"/>
                                    </p:animScale>
                                    <p:animScale>
                                      <p:cBhvr>
                                        <p:cTn id="43" dur="26">
                                          <p:stCondLst>
                                            <p:cond delay="1808"/>
                                          </p:stCondLst>
                                        </p:cTn>
                                        <p:tgtEl>
                                          <p:spTgt spid="3">
                                            <p:txEl>
                                              <p:pRg st="5" end="5"/>
                                            </p:txEl>
                                          </p:spTgt>
                                        </p:tgtEl>
                                      </p:cBhvr>
                                      <p:to x="100000" y="95000"/>
                                    </p:animScale>
                                    <p:animScale>
                                      <p:cBhvr>
                                        <p:cTn id="44"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435280" cy="6408712"/>
          </a:xfrm>
        </p:spPr>
        <p:txBody>
          <a:bodyPr>
            <a:normAutofit fontScale="77500" lnSpcReduction="20000"/>
          </a:bodyPr>
          <a:lstStyle/>
          <a:p>
            <a:pPr marL="0" indent="0" algn="ctr">
              <a:buNone/>
            </a:pPr>
            <a:r>
              <a:rPr lang="es-CO" sz="5700" b="1" u="sng" dirty="0" smtClean="0"/>
              <a:t>Oro</a:t>
            </a:r>
            <a:r>
              <a:rPr lang="es-CO" sz="5200" dirty="0" smtClean="0"/>
              <a:t>:</a:t>
            </a:r>
            <a:r>
              <a:rPr lang="es-CO" sz="4100" dirty="0" smtClean="0"/>
              <a:t> </a:t>
            </a:r>
          </a:p>
          <a:p>
            <a:pPr marL="0" indent="0" algn="ctr">
              <a:buNone/>
            </a:pPr>
            <a:r>
              <a:rPr lang="es-CO" dirty="0" smtClean="0"/>
              <a:t>El </a:t>
            </a:r>
            <a:r>
              <a:rPr lang="es-CO" dirty="0"/>
              <a:t>Vaticano atesoró el más grande o segundo más grande tesoro de oro del </a:t>
            </a:r>
            <a:r>
              <a:rPr lang="es-CO" dirty="0" smtClean="0"/>
              <a:t>mundo.</a:t>
            </a:r>
            <a:endParaRPr lang="es-CO" dirty="0"/>
          </a:p>
          <a:p>
            <a:pPr marL="0" indent="0" algn="ctr">
              <a:buNone/>
            </a:pPr>
            <a:r>
              <a:rPr lang="es-CO" b="1" dirty="0" smtClean="0">
                <a:solidFill>
                  <a:srgbClr val="FF0000"/>
                </a:solidFill>
              </a:rPr>
              <a:t>En </a:t>
            </a:r>
            <a:r>
              <a:rPr lang="es-CO" b="1" dirty="0">
                <a:solidFill>
                  <a:srgbClr val="FF0000"/>
                </a:solidFill>
              </a:rPr>
              <a:t>la revista italiana Oggi, en base a "informaciones excepcionales", se cifró en el año 1952 el tesoro del Vaticano como el segundo más grande del mundo, detrás del de los EE.UU.: 7.000 millardos (siete billones) de liras.1) </a:t>
            </a:r>
            <a:endParaRPr lang="es-CO" b="1" dirty="0" smtClean="0">
              <a:solidFill>
                <a:srgbClr val="FF0000"/>
              </a:solidFill>
            </a:endParaRPr>
          </a:p>
          <a:p>
            <a:pPr marL="0" indent="0" algn="ctr">
              <a:buNone/>
            </a:pPr>
            <a:r>
              <a:rPr lang="es-CO" dirty="0"/>
              <a:t>De acuerdo con la cotización del oro de aquel entonces, esto habría correspondido a un peso de aprox. </a:t>
            </a:r>
            <a:r>
              <a:rPr lang="es-CO" b="1" u="sng" dirty="0"/>
              <a:t>10.000 toneladas de </a:t>
            </a:r>
            <a:r>
              <a:rPr lang="es-CO" b="1" u="sng" dirty="0" smtClean="0"/>
              <a:t>oro.</a:t>
            </a:r>
          </a:p>
          <a:p>
            <a:pPr marL="0" indent="0" algn="ctr">
              <a:buNone/>
            </a:pPr>
            <a:r>
              <a:rPr lang="es-CO" dirty="0"/>
              <a:t>En el año 1952, en comparación a esto, los EE.UU. poseían todavía 20.663 toneladas de oro. En nuestro tiempo [2012] son apenas "sólo" aprox</a:t>
            </a:r>
            <a:r>
              <a:rPr lang="es-CO" dirty="0">
                <a:solidFill>
                  <a:srgbClr val="FF0000"/>
                </a:solidFill>
              </a:rPr>
              <a:t>. 8.100 toneladas. </a:t>
            </a:r>
            <a:endParaRPr lang="es-CO" dirty="0" smtClean="0">
              <a:solidFill>
                <a:srgbClr val="FF0000"/>
              </a:solidFill>
            </a:endParaRPr>
          </a:p>
          <a:p>
            <a:pPr marL="0" indent="0" algn="ctr">
              <a:buNone/>
            </a:pPr>
            <a:r>
              <a:rPr lang="es-CO" dirty="0" smtClean="0"/>
              <a:t>Frente </a:t>
            </a:r>
            <a:r>
              <a:rPr lang="es-CO" dirty="0"/>
              <a:t>a esto, las reservas de oro de Alemania alcanzan aprox. 3.400 toneladas, las de Italia aprox. 2.450 toneladas, las de España, sin embargo, sólo 282 toneladas (: según Wikipedia "Reservas oficiales de oro</a:t>
            </a:r>
            <a:r>
              <a:rPr lang="es-CO" dirty="0">
                <a:solidFill>
                  <a:srgbClr val="FF0000"/>
                </a:solidFill>
              </a:rPr>
              <a:t>": 21.05.2012). </a:t>
            </a:r>
            <a:endParaRPr lang="es-CO" dirty="0" smtClean="0">
              <a:solidFill>
                <a:srgbClr val="FF0000"/>
              </a:solidFill>
            </a:endParaRPr>
          </a:p>
          <a:p>
            <a:pPr marL="0" indent="0" algn="ctr">
              <a:buNone/>
            </a:pPr>
            <a:endParaRPr lang="es-CO" dirty="0"/>
          </a:p>
          <a:p>
            <a:pPr marL="0" indent="0" algn="ctr">
              <a:buNone/>
            </a:pPr>
            <a:endParaRPr lang="es-CO" dirty="0"/>
          </a:p>
          <a:p>
            <a:endParaRPr lang="es-CO" dirty="0"/>
          </a:p>
        </p:txBody>
      </p:sp>
    </p:spTree>
    <p:extLst>
      <p:ext uri="{BB962C8B-B14F-4D97-AF65-F5344CB8AC3E}">
        <p14:creationId xmlns:p14="http://schemas.microsoft.com/office/powerpoint/2010/main" val="15920606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Effect transition="in" filter="fade">
                                      <p:cBhvr>
                                        <p:cTn id="41" dur="1000"/>
                                        <p:tgtEl>
                                          <p:spTgt spid="3">
                                            <p:txEl>
                                              <p:pRg st="4" end="4"/>
                                            </p:txEl>
                                          </p:spTgt>
                                        </p:tgtEl>
                                      </p:cBhvr>
                                    </p:animEffect>
                                    <p:anim calcmode="lin" valueType="num">
                                      <p:cBhvr>
                                        <p:cTn id="4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Effect transition="in" filter="fade">
                                      <p:cBhvr>
                                        <p:cTn id="46" dur="1000"/>
                                        <p:tgtEl>
                                          <p:spTgt spid="3">
                                            <p:txEl>
                                              <p:pRg st="5" end="5"/>
                                            </p:txEl>
                                          </p:spTgt>
                                        </p:tgtEl>
                                      </p:cBhvr>
                                    </p:animEffect>
                                    <p:anim calcmode="lin" valueType="num">
                                      <p:cBhvr>
                                        <p:cTn id="4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92500" lnSpcReduction="20000"/>
          </a:bodyPr>
          <a:lstStyle/>
          <a:p>
            <a:pPr marL="0" indent="0" algn="ctr">
              <a:buNone/>
            </a:pPr>
            <a:r>
              <a:rPr lang="es-CO" dirty="0"/>
              <a:t>Con 10.000 toneladas de oro el Vaticano tendría entonces hoy el tesoro más grande del mundo (más de 35 veces más que España), el que de acuerdo con la cotización del oro del 8.6.2012 tendría un valor de 410 mil millones de euros. </a:t>
            </a:r>
            <a:endParaRPr lang="es-CO" dirty="0" smtClean="0"/>
          </a:p>
          <a:p>
            <a:pPr marL="0" indent="0" algn="ctr">
              <a:buNone/>
            </a:pPr>
            <a:r>
              <a:rPr lang="es-CO" dirty="0" smtClean="0"/>
              <a:t>Esta </a:t>
            </a:r>
            <a:r>
              <a:rPr lang="es-CO" dirty="0"/>
              <a:t>es la </a:t>
            </a:r>
            <a:r>
              <a:rPr lang="es-CO" dirty="0" smtClean="0"/>
              <a:t>cantidad </a:t>
            </a:r>
            <a:r>
              <a:rPr lang="es-CO" dirty="0"/>
              <a:t>de oro que según </a:t>
            </a:r>
            <a:r>
              <a:rPr lang="es-CO" dirty="0" smtClean="0"/>
              <a:t>la revista Oggi </a:t>
            </a:r>
            <a:r>
              <a:rPr lang="es-CO" dirty="0"/>
              <a:t>habría tenido el Vaticano en el año 1952, una contraposición a Jesús de Nazaret como no podría ser más grande, puesto que él enseñó: "</a:t>
            </a:r>
            <a:r>
              <a:rPr lang="es-CO" dirty="0">
                <a:latin typeface="Agency FB" pitchFamily="34" charset="0"/>
              </a:rPr>
              <a:t>No debéis acumular tesoros en la tierra</a:t>
            </a:r>
            <a:r>
              <a:rPr lang="es-CO" dirty="0" smtClean="0"/>
              <a:t>". </a:t>
            </a:r>
            <a:r>
              <a:rPr lang="es-CO" dirty="0" smtClean="0">
                <a:solidFill>
                  <a:srgbClr val="FF0000"/>
                </a:solidFill>
              </a:rPr>
              <a:t>(Mat.6:19-21).</a:t>
            </a:r>
          </a:p>
          <a:p>
            <a:pPr marL="0" indent="0" algn="ctr">
              <a:buNone/>
            </a:pPr>
            <a:r>
              <a:rPr lang="es-CO" dirty="0" smtClean="0"/>
              <a:t> </a:t>
            </a:r>
          </a:p>
          <a:p>
            <a:pPr marL="0" indent="0" algn="ctr">
              <a:buNone/>
            </a:pPr>
            <a:r>
              <a:rPr lang="es-CO" sz="3500" b="1" dirty="0" smtClean="0"/>
              <a:t>¿</a:t>
            </a:r>
            <a:r>
              <a:rPr lang="es-CO" sz="3500" b="1" dirty="0"/>
              <a:t>Cuán grande puede ser el tesoro del Vaticano hoy en día</a:t>
            </a:r>
            <a:r>
              <a:rPr lang="es-CO" sz="3500" b="1" dirty="0" smtClean="0"/>
              <a:t>?</a:t>
            </a:r>
          </a:p>
          <a:p>
            <a:pPr marL="0" indent="0" algn="ctr">
              <a:buNone/>
            </a:pPr>
            <a:r>
              <a:rPr lang="es-CO" dirty="0" smtClean="0"/>
              <a:t> </a:t>
            </a:r>
            <a:r>
              <a:rPr lang="es-CO" dirty="0"/>
              <a:t>Y otra pregunta más: </a:t>
            </a:r>
            <a:r>
              <a:rPr lang="es-CO" b="1" dirty="0" smtClean="0"/>
              <a:t>¿</a:t>
            </a:r>
            <a:r>
              <a:rPr lang="es-CO" b="1" dirty="0"/>
              <a:t>Cómo llegó el Vaticano a este enorme patrimonio en oro?</a:t>
            </a:r>
          </a:p>
          <a:p>
            <a:endParaRPr lang="es-CO" dirty="0"/>
          </a:p>
        </p:txBody>
      </p:sp>
    </p:spTree>
    <p:extLst>
      <p:ext uri="{BB962C8B-B14F-4D97-AF65-F5344CB8AC3E}">
        <p14:creationId xmlns:p14="http://schemas.microsoft.com/office/powerpoint/2010/main" val="33742009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20000"/>
          </a:bodyPr>
          <a:lstStyle/>
          <a:p>
            <a:pPr marL="0" indent="0" algn="ctr">
              <a:buNone/>
            </a:pPr>
            <a:r>
              <a:rPr lang="es-CO" sz="4700" b="1" u="sng" dirty="0" smtClean="0"/>
              <a:t>Acciones</a:t>
            </a:r>
            <a:r>
              <a:rPr lang="es-CO" sz="3800" dirty="0" smtClean="0"/>
              <a:t>: </a:t>
            </a:r>
          </a:p>
          <a:p>
            <a:pPr marL="0" indent="0" algn="ctr">
              <a:buNone/>
            </a:pPr>
            <a:r>
              <a:rPr lang="es-CO" dirty="0" smtClean="0"/>
              <a:t>El </a:t>
            </a:r>
            <a:r>
              <a:rPr lang="es-CO" dirty="0"/>
              <a:t>Vaticano juega al póker con enormes reservas financieras en </a:t>
            </a:r>
            <a:r>
              <a:rPr lang="es-CO" dirty="0" smtClean="0"/>
              <a:t>Wallstreet.</a:t>
            </a:r>
            <a:endParaRPr lang="es-CO" dirty="0"/>
          </a:p>
          <a:p>
            <a:pPr marL="0" indent="0" algn="ctr">
              <a:buNone/>
            </a:pPr>
            <a:r>
              <a:rPr lang="es-CO" dirty="0"/>
              <a:t>“Las reservas financieras exteriores del Vaticano se encuentran concentradas principalmente en Wallstreet. En total el patrimonio de la central de la Iglesia, en acciones y otras participaciones en capitales, en el año 1958 deberían haber alcanzado unos 50 mil millones de marcos alemanes” 4) pág. 153 </a:t>
            </a:r>
          </a:p>
          <a:p>
            <a:endParaRPr lang="es-CO" dirty="0"/>
          </a:p>
          <a:p>
            <a:pPr marL="0" indent="0" algn="ctr">
              <a:buNone/>
            </a:pPr>
            <a:r>
              <a:rPr lang="es-CO" dirty="0"/>
              <a:t>Esta cifra mientras tanto debe haber crecido probablemente en mucho más de 100 mil millones de euros. </a:t>
            </a:r>
          </a:p>
          <a:p>
            <a:endParaRPr lang="es-CO" dirty="0"/>
          </a:p>
          <a:p>
            <a:pPr marL="0" indent="0" algn="ctr">
              <a:buNone/>
            </a:pPr>
            <a:r>
              <a:rPr lang="es-CO" dirty="0" smtClean="0"/>
              <a:t>La pregunta es: </a:t>
            </a:r>
            <a:r>
              <a:rPr lang="es-CO" sz="3300" b="1" dirty="0" smtClean="0"/>
              <a:t>¿Cómo </a:t>
            </a:r>
            <a:r>
              <a:rPr lang="es-CO" sz="3300" b="1" dirty="0"/>
              <a:t>llegó el Vaticano a esta inmensa fortuna en acciones?</a:t>
            </a:r>
          </a:p>
          <a:p>
            <a:endParaRPr lang="es-CO" dirty="0"/>
          </a:p>
        </p:txBody>
      </p:sp>
    </p:spTree>
    <p:extLst>
      <p:ext uri="{BB962C8B-B14F-4D97-AF65-F5344CB8AC3E}">
        <p14:creationId xmlns:p14="http://schemas.microsoft.com/office/powerpoint/2010/main" val="37015466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p:cTn id="1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7" dur="500"/>
                                        <p:tgtEl>
                                          <p:spTgt spid="3">
                                            <p:txEl>
                                              <p:pRg st="4" end="4"/>
                                            </p:txEl>
                                          </p:spTgt>
                                        </p:tgtEl>
                                      </p:cBhvr>
                                    </p:animEffect>
                                  </p:childTnLst>
                                </p:cTn>
                              </p:par>
                              <p:par>
                                <p:cTn id="18" presetID="53" presetClass="entr" presetSubtype="16" fill="hold" nodeType="with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 calcmode="lin" valueType="num">
                                      <p:cBhvr>
                                        <p:cTn id="20"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712968" cy="6480720"/>
          </a:xfrm>
        </p:spPr>
        <p:txBody>
          <a:bodyPr>
            <a:normAutofit fontScale="62500" lnSpcReduction="20000"/>
          </a:bodyPr>
          <a:lstStyle/>
          <a:p>
            <a:pPr marL="0" indent="0" algn="ctr">
              <a:buNone/>
            </a:pPr>
            <a:r>
              <a:rPr lang="es-CO" sz="7000" b="1" u="sng" dirty="0" smtClean="0"/>
              <a:t>Consorcios:</a:t>
            </a:r>
            <a:endParaRPr lang="es-CO" sz="7000" b="1" u="sng" dirty="0"/>
          </a:p>
          <a:p>
            <a:pPr marL="0" indent="0" algn="ctr">
              <a:buNone/>
            </a:pPr>
            <a:r>
              <a:rPr lang="es-CO" sz="3800" dirty="0" smtClean="0"/>
              <a:t>El </a:t>
            </a:r>
            <a:r>
              <a:rPr lang="es-CO" sz="3800" dirty="0"/>
              <a:t>Vaticano es el “mayor consorcio económico-religioso”</a:t>
            </a:r>
          </a:p>
          <a:p>
            <a:endParaRPr lang="es-CO" dirty="0"/>
          </a:p>
          <a:p>
            <a:pPr marL="0" indent="0" algn="ctr">
              <a:buNone/>
            </a:pPr>
            <a:r>
              <a:rPr lang="es-CO" sz="3800" dirty="0"/>
              <a:t>"El Vaticano es hoy el consorcio económico-religioso más grande del mundo y está sólidamente comprometido en innumerables empresas del ámbito de inmobiliarias, plástico, electrónica, acero, cemento, textiles, química, alimentos y construcción.” 3) pág. </a:t>
            </a:r>
            <a:r>
              <a:rPr lang="es-CO" sz="3800" dirty="0" smtClean="0"/>
              <a:t>244</a:t>
            </a:r>
            <a:endParaRPr lang="es-CO" sz="3800" dirty="0"/>
          </a:p>
          <a:p>
            <a:pPr marL="0" indent="0" algn="ctr">
              <a:buNone/>
            </a:pPr>
            <a:r>
              <a:rPr lang="es-CO" sz="3800" dirty="0"/>
              <a:t>"La firma Italgas, perteneciente al Vaticano, tiene sucursales en 36 ciudades italianas. El Vaticano también participa en negocios de alquitrán, hierro, destilerías, agua potable, hornos a gas, hornos industriales etc. De los aproximadamente 180 institutos financieros italianos, por lo menos un tercio dispone de dinero del Vaticano. 3) pág. </a:t>
            </a:r>
            <a:r>
              <a:rPr lang="es-CO" sz="3800" dirty="0" smtClean="0"/>
              <a:t>244</a:t>
            </a:r>
            <a:endParaRPr lang="es-CO" sz="3800" dirty="0"/>
          </a:p>
          <a:p>
            <a:pPr marL="0" indent="0" algn="ctr">
              <a:buNone/>
            </a:pPr>
            <a:r>
              <a:rPr lang="es-CO" sz="3800" dirty="0"/>
              <a:t>El Vaticano es dueño de muchos de los bancos más influyentes de Roma y participa en Europa, Norte y Sudamérica, de una abrumadora cantidad de poderosas empresas, algunas de las cuales pertenecen mayoritariamente al Vaticano, como por ejemplo </a:t>
            </a:r>
            <a:r>
              <a:rPr lang="es-CO" sz="3800" dirty="0" smtClean="0"/>
              <a:t>Alita lía </a:t>
            </a:r>
            <a:r>
              <a:rPr lang="es-CO" sz="3800" dirty="0"/>
              <a:t>y Fiat.  2) pág. 53 </a:t>
            </a:r>
          </a:p>
          <a:p>
            <a:pPr marL="0" indent="0" algn="ctr">
              <a:buNone/>
            </a:pPr>
            <a:r>
              <a:rPr lang="es-CO" sz="4500" b="1" dirty="0"/>
              <a:t>¿Cómo llegó el Vaticano a este enorme patrimonio</a:t>
            </a:r>
            <a:r>
              <a:rPr lang="es-CO" sz="4500" b="1" dirty="0" smtClean="0"/>
              <a:t>?</a:t>
            </a:r>
            <a:endParaRPr lang="es-CO" sz="4500" b="1" dirty="0"/>
          </a:p>
        </p:txBody>
      </p:sp>
    </p:spTree>
    <p:extLst>
      <p:ext uri="{BB962C8B-B14F-4D97-AF65-F5344CB8AC3E}">
        <p14:creationId xmlns:p14="http://schemas.microsoft.com/office/powerpoint/2010/main" val="31651739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ipe(down)">
                                      <p:cBhvr>
                                        <p:cTn id="19" dur="500"/>
                                        <p:tgtEl>
                                          <p:spTgt spid="3">
                                            <p:txEl>
                                              <p:pRg st="5" end="5"/>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08712"/>
          </a:xfrm>
        </p:spPr>
        <p:txBody>
          <a:bodyPr>
            <a:normAutofit fontScale="55000" lnSpcReduction="20000"/>
          </a:bodyPr>
          <a:lstStyle/>
          <a:p>
            <a:pPr marL="0" indent="0" algn="ctr">
              <a:buNone/>
            </a:pPr>
            <a:r>
              <a:rPr lang="es-CO" sz="5000" b="1" u="sng" dirty="0" smtClean="0"/>
              <a:t>Tierras:</a:t>
            </a:r>
            <a:endParaRPr lang="es-CO" sz="5000" b="1" u="sng" dirty="0"/>
          </a:p>
          <a:p>
            <a:pPr marL="0" indent="0" algn="ctr">
              <a:buNone/>
            </a:pPr>
            <a:r>
              <a:rPr lang="es-CO" dirty="0" smtClean="0"/>
              <a:t>La </a:t>
            </a:r>
            <a:r>
              <a:rPr lang="es-CO" dirty="0"/>
              <a:t>Iglesia es el mayor terrateniente del mundo occidental</a:t>
            </a:r>
          </a:p>
          <a:p>
            <a:pPr marL="0" indent="0" algn="ctr">
              <a:buNone/>
            </a:pPr>
            <a:endParaRPr lang="es-CO" dirty="0"/>
          </a:p>
          <a:p>
            <a:pPr marL="0" indent="0" algn="ctr">
              <a:buNone/>
            </a:pPr>
            <a:r>
              <a:rPr lang="es-CO" dirty="0" smtClean="0"/>
              <a:t>Algunos </a:t>
            </a:r>
            <a:r>
              <a:rPr lang="es-CO" dirty="0"/>
              <a:t>ejemplos:</a:t>
            </a:r>
          </a:p>
          <a:p>
            <a:pPr marL="0" indent="0" algn="ctr">
              <a:buNone/>
            </a:pPr>
            <a:r>
              <a:rPr lang="es-CO" dirty="0" smtClean="0"/>
              <a:t>Alemania</a:t>
            </a:r>
            <a:r>
              <a:rPr lang="es-CO" dirty="0"/>
              <a:t>: Con 8,25 mil millones de m2 es el mayor propietario en tierras 34) pág. 208 (corresponde bien a la mitad del Estado alemán (Land) de Schleswig-Holstein 34) pág. 208 o al tamaño de Bremen, Hamburgo, Berlín y Munich juntos. </a:t>
            </a:r>
          </a:p>
          <a:p>
            <a:endParaRPr lang="es-CO" dirty="0"/>
          </a:p>
          <a:p>
            <a:pPr marL="0" indent="0" algn="ctr">
              <a:buNone/>
            </a:pPr>
            <a:r>
              <a:rPr lang="es-CO" dirty="0">
                <a:solidFill>
                  <a:srgbClr val="FF0000"/>
                </a:solidFill>
              </a:rPr>
              <a:t>Italia: Más de 500 000 ha de superficie agraria </a:t>
            </a:r>
          </a:p>
          <a:p>
            <a:pPr marL="0" indent="0" algn="ctr">
              <a:buNone/>
            </a:pPr>
            <a:endParaRPr lang="es-CO" dirty="0">
              <a:solidFill>
                <a:srgbClr val="FF0000"/>
              </a:solidFill>
            </a:endParaRPr>
          </a:p>
          <a:p>
            <a:pPr marL="0" indent="0" algn="ctr">
              <a:buNone/>
            </a:pPr>
            <a:r>
              <a:rPr lang="es-CO" dirty="0" smtClean="0">
                <a:solidFill>
                  <a:srgbClr val="FF0000"/>
                </a:solidFill>
              </a:rPr>
              <a:t>España</a:t>
            </a:r>
            <a:r>
              <a:rPr lang="es-CO" dirty="0">
                <a:solidFill>
                  <a:srgbClr val="FF0000"/>
                </a:solidFill>
              </a:rPr>
              <a:t>: Aprox. el 20 % de toda la campiña </a:t>
            </a:r>
          </a:p>
          <a:p>
            <a:endParaRPr lang="es-CO" dirty="0">
              <a:solidFill>
                <a:srgbClr val="FF0000"/>
              </a:solidFill>
            </a:endParaRPr>
          </a:p>
          <a:p>
            <a:pPr marL="0" indent="0" algn="ctr">
              <a:buNone/>
            </a:pPr>
            <a:r>
              <a:rPr lang="es-CO" dirty="0">
                <a:solidFill>
                  <a:srgbClr val="FF0000"/>
                </a:solidFill>
              </a:rPr>
              <a:t>Portugal: Aprox. el 20 % de toda la campiña    </a:t>
            </a:r>
          </a:p>
          <a:p>
            <a:endParaRPr lang="es-CO" dirty="0">
              <a:solidFill>
                <a:srgbClr val="FF0000"/>
              </a:solidFill>
            </a:endParaRPr>
          </a:p>
          <a:p>
            <a:pPr marL="0" indent="0" algn="ctr">
              <a:buNone/>
            </a:pPr>
            <a:r>
              <a:rPr lang="es-CO" dirty="0">
                <a:solidFill>
                  <a:srgbClr val="FF0000"/>
                </a:solidFill>
              </a:rPr>
              <a:t>Argentina: Aprox. el 20 % de toda la campiña </a:t>
            </a:r>
          </a:p>
          <a:p>
            <a:endParaRPr lang="es-CO" dirty="0">
              <a:solidFill>
                <a:srgbClr val="FF0000"/>
              </a:solidFill>
            </a:endParaRPr>
          </a:p>
          <a:p>
            <a:pPr marL="0" indent="0" algn="ctr">
              <a:buNone/>
            </a:pPr>
            <a:r>
              <a:rPr lang="es-CO" dirty="0">
                <a:solidFill>
                  <a:srgbClr val="FF0000"/>
                </a:solidFill>
              </a:rPr>
              <a:t>Inglaterra: Aprox. 100.000 ha. </a:t>
            </a:r>
          </a:p>
          <a:p>
            <a:endParaRPr lang="es-CO" dirty="0">
              <a:solidFill>
                <a:srgbClr val="FF0000"/>
              </a:solidFill>
            </a:endParaRPr>
          </a:p>
          <a:p>
            <a:pPr marL="0" indent="0" algn="ctr">
              <a:buNone/>
            </a:pPr>
            <a:r>
              <a:rPr lang="es-CO" dirty="0">
                <a:solidFill>
                  <a:srgbClr val="FF0000"/>
                </a:solidFill>
              </a:rPr>
              <a:t>EE. UU.: Más de 1.100.000 ha de superficie agraria </a:t>
            </a:r>
          </a:p>
          <a:p>
            <a:endParaRPr lang="es-CO" dirty="0">
              <a:solidFill>
                <a:srgbClr val="FF0000"/>
              </a:solidFill>
            </a:endParaRPr>
          </a:p>
          <a:p>
            <a:pPr marL="0" indent="0" algn="ctr">
              <a:buNone/>
            </a:pPr>
            <a:r>
              <a:rPr lang="es-CO" dirty="0">
                <a:solidFill>
                  <a:srgbClr val="FF0000"/>
                </a:solidFill>
              </a:rPr>
              <a:t>Pastizales y bosques no están incluidos. 26) pág. 429</a:t>
            </a:r>
          </a:p>
          <a:p>
            <a:endParaRPr lang="es-CO" dirty="0"/>
          </a:p>
          <a:p>
            <a:pPr marL="0" indent="0" algn="ctr">
              <a:buNone/>
            </a:pPr>
            <a:r>
              <a:rPr lang="es-CO" dirty="0"/>
              <a:t> </a:t>
            </a:r>
            <a:r>
              <a:rPr lang="es-CO" sz="3800" b="1" dirty="0"/>
              <a:t>¿Cómo llegó la Iglesia a esta inmensa cantidad de tierras</a:t>
            </a:r>
            <a:r>
              <a:rPr lang="es-CO" sz="3800" b="1" dirty="0" smtClean="0"/>
              <a:t>?</a:t>
            </a:r>
            <a:endParaRPr lang="es-CO" sz="3800" b="1" dirty="0"/>
          </a:p>
          <a:p>
            <a:endParaRPr lang="es-CO" dirty="0"/>
          </a:p>
        </p:txBody>
      </p:sp>
    </p:spTree>
    <p:extLst>
      <p:ext uri="{BB962C8B-B14F-4D97-AF65-F5344CB8AC3E}">
        <p14:creationId xmlns:p14="http://schemas.microsoft.com/office/powerpoint/2010/main" val="3223202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p:cTn id="2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8" end="8"/>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 calcmode="lin" valueType="num">
                                      <p:cBhvr>
                                        <p:cTn id="31"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10" end="10"/>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anim calcmode="lin" valueType="num">
                                      <p:cBhvr>
                                        <p:cTn id="37"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12" end="12"/>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14" end="14"/>
                                            </p:txEl>
                                          </p:spTgt>
                                        </p:tgtEl>
                                        <p:attrNameLst>
                                          <p:attrName>style.visibility</p:attrName>
                                        </p:attrNameLst>
                                      </p:cBhvr>
                                      <p:to>
                                        <p:strVal val="visible"/>
                                      </p:to>
                                    </p:set>
                                    <p:anim calcmode="lin" valueType="num">
                                      <p:cBhvr>
                                        <p:cTn id="43" dur="1000" fill="hold"/>
                                        <p:tgtEl>
                                          <p:spTgt spid="3">
                                            <p:txEl>
                                              <p:pRg st="14" end="14"/>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14" end="14"/>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14" end="14"/>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14" end="14"/>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16" end="16"/>
                                            </p:txEl>
                                          </p:spTgt>
                                        </p:tgtEl>
                                        <p:attrNameLst>
                                          <p:attrName>style.visibility</p:attrName>
                                        </p:attrNameLst>
                                      </p:cBhvr>
                                      <p:to>
                                        <p:strVal val="visible"/>
                                      </p:to>
                                    </p:set>
                                    <p:anim calcmode="lin" valueType="num">
                                      <p:cBhvr>
                                        <p:cTn id="49" dur="1000" fill="hold"/>
                                        <p:tgtEl>
                                          <p:spTgt spid="3">
                                            <p:txEl>
                                              <p:pRg st="16" end="16"/>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16" end="16"/>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16" end="16"/>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16" end="16"/>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18" end="18"/>
                                            </p:txEl>
                                          </p:spTgt>
                                        </p:tgtEl>
                                        <p:attrNameLst>
                                          <p:attrName>style.visibility</p:attrName>
                                        </p:attrNameLst>
                                      </p:cBhvr>
                                      <p:to>
                                        <p:strVal val="visible"/>
                                      </p:to>
                                    </p:set>
                                    <p:anim calcmode="lin" valueType="num">
                                      <p:cBhvr>
                                        <p:cTn id="55" dur="1000" fill="hold"/>
                                        <p:tgtEl>
                                          <p:spTgt spid="3">
                                            <p:txEl>
                                              <p:pRg st="18" end="1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8" end="1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8" end="1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8" end="18"/>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20" end="20"/>
                                            </p:txEl>
                                          </p:spTgt>
                                        </p:tgtEl>
                                        <p:attrNameLst>
                                          <p:attrName>style.visibility</p:attrName>
                                        </p:attrNameLst>
                                      </p:cBhvr>
                                      <p:to>
                                        <p:strVal val="visible"/>
                                      </p:to>
                                    </p:set>
                                    <p:anim calcmode="lin" valueType="num">
                                      <p:cBhvr>
                                        <p:cTn id="61" dur="1000" fill="hold"/>
                                        <p:tgtEl>
                                          <p:spTgt spid="3">
                                            <p:txEl>
                                              <p:pRg st="20" end="20"/>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20" end="20"/>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20" end="20"/>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20" end="2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70000" lnSpcReduction="20000"/>
          </a:bodyPr>
          <a:lstStyle/>
          <a:p>
            <a:pPr marL="0" indent="0" algn="ctr">
              <a:buNone/>
            </a:pPr>
            <a:r>
              <a:rPr lang="es-CO" sz="5100" b="1" u="sng" dirty="0"/>
              <a:t>Ciudades / </a:t>
            </a:r>
            <a:r>
              <a:rPr lang="es-CO" sz="5100" b="1" u="sng" dirty="0" smtClean="0"/>
              <a:t>Inmuebles:</a:t>
            </a:r>
            <a:endParaRPr lang="es-CO" sz="5100" b="1" u="sng" dirty="0"/>
          </a:p>
          <a:p>
            <a:pPr marL="0" indent="0" algn="ctr">
              <a:buNone/>
            </a:pPr>
            <a:r>
              <a:rPr lang="es-CO" dirty="0"/>
              <a:t>El Vaticano es el “mayor poseedor de inmuebles”</a:t>
            </a:r>
          </a:p>
          <a:p>
            <a:endParaRPr lang="es-CO" dirty="0"/>
          </a:p>
          <a:p>
            <a:pPr marL="0" indent="0" algn="ctr">
              <a:buNone/>
            </a:pPr>
            <a:r>
              <a:rPr lang="es-CO" dirty="0" smtClean="0"/>
              <a:t>En </a:t>
            </a:r>
            <a:r>
              <a:rPr lang="es-CO" dirty="0"/>
              <a:t>relación a la inmensa cantidad de propiedades del Vaticano, ya no se puede hablar de inmuebles en forma individual, sino más bien de ciudades o barrios. </a:t>
            </a:r>
          </a:p>
          <a:p>
            <a:pPr marL="0" indent="0" algn="ctr">
              <a:buNone/>
            </a:pPr>
            <a:r>
              <a:rPr lang="es-CO" dirty="0" smtClean="0"/>
              <a:t>Roma</a:t>
            </a:r>
            <a:r>
              <a:rPr lang="es-CO" dirty="0"/>
              <a:t>, por ejemplo, ¼  de la ciudad está en manos del Vaticano, así investigó Paolo Ojetti en la revista “L´ Europeo” el 7.1.1977. Su artículo se leía como una guía telefónica. Página por página registró miles de palacios, que en parte les pertenecen a las 325 congregaciones de monjas católicas y órdenes de monjes. 5) </a:t>
            </a:r>
          </a:p>
          <a:p>
            <a:pPr marL="0" indent="0" algn="ctr">
              <a:buNone/>
            </a:pPr>
            <a:r>
              <a:rPr lang="es-CO" dirty="0" smtClean="0"/>
              <a:t>El </a:t>
            </a:r>
            <a:r>
              <a:rPr lang="es-CO" dirty="0"/>
              <a:t>periodista Ojetti también investigó en la ciudad italiana de Verona. Él imprimió un plano de la ciudad, en el cual más o menos la mitad estaban marcados en negro = propiedades de la Iglesia católica. El señalizó que las relaciones de propiedad en otras ciudades deben ser similares. 5) </a:t>
            </a:r>
          </a:p>
          <a:p>
            <a:pPr marL="0" indent="0" algn="ctr">
              <a:buNone/>
            </a:pPr>
            <a:r>
              <a:rPr lang="es-CO" dirty="0" smtClean="0"/>
              <a:t>Esto </a:t>
            </a:r>
            <a:r>
              <a:rPr lang="es-CO" dirty="0"/>
              <a:t>fue intolerable para el Vaticano, que calificó el artículo como confuso, irresponsable, escandaloso, anticlerical, inculto y tonto. El director de la revista fue despedido de forma inmediata. </a:t>
            </a:r>
          </a:p>
          <a:p>
            <a:endParaRPr lang="es-CO" dirty="0"/>
          </a:p>
        </p:txBody>
      </p:sp>
    </p:spTree>
    <p:extLst>
      <p:ext uri="{BB962C8B-B14F-4D97-AF65-F5344CB8AC3E}">
        <p14:creationId xmlns:p14="http://schemas.microsoft.com/office/powerpoint/2010/main" val="17177420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p:cTn id="1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5" end="5"/>
                                            </p:txEl>
                                          </p:spTgt>
                                        </p:tgtEl>
                                      </p:cBhvr>
                                    </p:animEffect>
                                  </p:childTnLst>
                                </p:cTn>
                              </p:par>
                              <p:par>
                                <p:cTn id="19" presetID="3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anim calcmode="lin" valueType="num">
                                      <p:cBhvr>
                                        <p:cTn id="2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blipFill>
            <a:blip r:embed="rId2"/>
            <a:tile tx="0" ty="0" sx="100000" sy="100000" flip="none" algn="tl"/>
          </a:blipFill>
        </p:spPr>
        <p:txBody>
          <a:bodyPr>
            <a:normAutofit fontScale="85000" lnSpcReduction="20000"/>
          </a:bodyPr>
          <a:lstStyle/>
          <a:p>
            <a:pPr marL="0" indent="0" algn="ctr">
              <a:buNone/>
            </a:pPr>
            <a:r>
              <a:rPr lang="es-CO" dirty="0"/>
              <a:t>Pasaron 21 años hasta que un periodista valiente se atreviera nuevamente a hablar sobre este tema. </a:t>
            </a:r>
          </a:p>
          <a:p>
            <a:pPr marL="0" indent="0">
              <a:buNone/>
            </a:pPr>
            <a:endParaRPr lang="es-CO" dirty="0"/>
          </a:p>
          <a:p>
            <a:pPr marL="0" indent="0" algn="ctr">
              <a:buNone/>
            </a:pPr>
            <a:r>
              <a:rPr lang="es-CO" dirty="0"/>
              <a:t>A su vez Max Parisi investigó para el periódico “La Padania” las circunstancias en torno a las propiedades en Roma, y en su artículo del 21.6.1998, llegó a la conclusión de que un 1/3 de todos los inmuebles de Roma están en poder del Vaticano. 6) </a:t>
            </a:r>
          </a:p>
          <a:p>
            <a:endParaRPr lang="es-CO" dirty="0"/>
          </a:p>
          <a:p>
            <a:pPr marL="0" indent="0" algn="ctr">
              <a:buNone/>
            </a:pPr>
            <a:r>
              <a:rPr lang="es-CO" dirty="0"/>
              <a:t>Estos inmuebles de un “valor inconmensurable” se encuentran según sus investigaciones en los mejores lugares: “</a:t>
            </a:r>
            <a:r>
              <a:rPr lang="es-CO" dirty="0">
                <a:latin typeface="Agency FB" pitchFamily="34" charset="0"/>
              </a:rPr>
              <a:t>Toda la zona del Campo dei Fiori hasta el Tiber frente al palacio D´Angelo, junto a la piazza Navona y las calles adyacentes, están prácticamente en poder del Vaticano. Se trata de algo menos de la mitad del centro histórico</a:t>
            </a:r>
            <a:r>
              <a:rPr lang="es-CO" dirty="0"/>
              <a:t>.“ Sólo en esta </a:t>
            </a:r>
            <a:r>
              <a:rPr lang="es-CO" dirty="0" smtClean="0"/>
              <a:t>zona, dice Max Parisi, son </a:t>
            </a:r>
            <a:r>
              <a:rPr lang="es-CO" dirty="0"/>
              <a:t>más de 2.500 palacios. </a:t>
            </a:r>
          </a:p>
        </p:txBody>
      </p:sp>
    </p:spTree>
    <p:extLst>
      <p:ext uri="{BB962C8B-B14F-4D97-AF65-F5344CB8AC3E}">
        <p14:creationId xmlns:p14="http://schemas.microsoft.com/office/powerpoint/2010/main" val="250669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264696"/>
          </a:xfrm>
        </p:spPr>
        <p:txBody>
          <a:bodyPr>
            <a:normAutofit fontScale="77500" lnSpcReduction="20000"/>
          </a:bodyPr>
          <a:lstStyle/>
          <a:p>
            <a:pPr marL="0" indent="0" algn="ctr">
              <a:buNone/>
            </a:pPr>
            <a:r>
              <a:rPr lang="es-CO" dirty="0" smtClean="0"/>
              <a:t>La </a:t>
            </a:r>
            <a:r>
              <a:rPr lang="es-CO" dirty="0"/>
              <a:t>totalidad de los </a:t>
            </a:r>
            <a:r>
              <a:rPr lang="es-CO" dirty="0" smtClean="0"/>
              <a:t>inmuebles no </a:t>
            </a:r>
            <a:r>
              <a:rPr lang="es-CO" dirty="0"/>
              <a:t>aparecen en el registro de propiedades, porque son considerados territorio extranjero. 6)  </a:t>
            </a:r>
          </a:p>
          <a:p>
            <a:pPr marL="0" indent="0" algn="ctr">
              <a:buNone/>
            </a:pPr>
            <a:r>
              <a:rPr lang="es-CO" dirty="0" smtClean="0"/>
              <a:t>El </a:t>
            </a:r>
            <a:r>
              <a:rPr lang="es-CO" dirty="0"/>
              <a:t>autor Guarino 33) cita ejemplos de cómo personas fueron forzosamente desalojadas y puestas en la calle, aunque el Banco Vaticano, de forma hipócrita, había prometido otra cosa. Parisi se pregunta al final: </a:t>
            </a:r>
            <a:endParaRPr lang="es-CO" dirty="0" smtClean="0"/>
          </a:p>
          <a:p>
            <a:pPr marL="0" indent="0" algn="ctr">
              <a:buNone/>
            </a:pPr>
            <a:r>
              <a:rPr lang="es-CO" dirty="0" smtClean="0"/>
              <a:t>“¿</a:t>
            </a:r>
            <a:r>
              <a:rPr lang="es-CO" dirty="0"/>
              <a:t>Qué tienen que ver juntos, fe y 160.000 millones en propiedades inmuebles? ¿Qué tiene que ver Jesús con … las viviendas más caras de Roma?” 6) </a:t>
            </a:r>
          </a:p>
          <a:p>
            <a:endParaRPr lang="es-CO" dirty="0"/>
          </a:p>
          <a:p>
            <a:pPr marL="0" indent="0" algn="ctr">
              <a:buNone/>
            </a:pPr>
            <a:r>
              <a:rPr lang="es-CO" b="1" dirty="0">
                <a:solidFill>
                  <a:srgbClr val="0070C0"/>
                </a:solidFill>
              </a:rPr>
              <a:t>Ahora se comprenden las antiguas profecías, según las cuales los romanos algún día se hartarán, y los prelados tendrán que tirar sus sotanas al Tiber para no ser reconocidos. </a:t>
            </a:r>
          </a:p>
          <a:p>
            <a:endParaRPr lang="es-CO" dirty="0"/>
          </a:p>
          <a:p>
            <a:pPr marL="0" indent="0" algn="ctr">
              <a:buNone/>
            </a:pPr>
            <a:r>
              <a:rPr lang="es-CO" sz="3600" b="1" dirty="0"/>
              <a:t>¿Pero cómo llegó el Vaticano a tener este inmenso patrimonio?</a:t>
            </a:r>
          </a:p>
          <a:p>
            <a:endParaRPr lang="es-CO" dirty="0"/>
          </a:p>
        </p:txBody>
      </p:sp>
    </p:spTree>
    <p:extLst>
      <p:ext uri="{BB962C8B-B14F-4D97-AF65-F5344CB8AC3E}">
        <p14:creationId xmlns:p14="http://schemas.microsoft.com/office/powerpoint/2010/main" val="7665066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heel(1)">
                                      <p:cBhvr>
                                        <p:cTn id="16"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92688"/>
          </a:xfrm>
        </p:spPr>
        <p:txBody>
          <a:bodyPr>
            <a:normAutofit fontScale="92500" lnSpcReduction="10000"/>
          </a:bodyPr>
          <a:lstStyle/>
          <a:p>
            <a:pPr marL="0" indent="0" algn="ctr">
              <a:buNone/>
            </a:pPr>
            <a:r>
              <a:rPr lang="es-CO" sz="3800" b="1" u="sng" dirty="0"/>
              <a:t>Dinero ensangrentado en base a la </a:t>
            </a:r>
            <a:r>
              <a:rPr lang="es-CO" sz="3800" b="1" u="sng" dirty="0" smtClean="0"/>
              <a:t>esclavitud:</a:t>
            </a:r>
            <a:endParaRPr lang="es-CO" sz="3800" b="1" u="sng" dirty="0"/>
          </a:p>
          <a:p>
            <a:endParaRPr lang="es-CO" dirty="0"/>
          </a:p>
          <a:p>
            <a:pPr marL="0" indent="0" algn="ctr">
              <a:buNone/>
            </a:pPr>
            <a:r>
              <a:rPr lang="es-CO" dirty="0"/>
              <a:t>La trata de personas y la esclavitud aumentaron la riqueza de la Iglesia, algo de lo cual aún hoy vive.</a:t>
            </a:r>
          </a:p>
          <a:p>
            <a:pPr marL="0" indent="0" algn="ctr">
              <a:buNone/>
            </a:pPr>
            <a:r>
              <a:rPr lang="es-CO" dirty="0" smtClean="0"/>
              <a:t>La </a:t>
            </a:r>
            <a:r>
              <a:rPr lang="es-CO" dirty="0"/>
              <a:t>Iglesia apoyó desde un </a:t>
            </a:r>
            <a:r>
              <a:rPr lang="es-CO" dirty="0" smtClean="0"/>
              <a:t>principio </a:t>
            </a:r>
            <a:r>
              <a:rPr lang="es-CO" dirty="0"/>
              <a:t>la esclavitud, y la agudizó en muchos aspectos. 7) pág. 520.524 </a:t>
            </a:r>
          </a:p>
          <a:p>
            <a:endParaRPr lang="es-CO" dirty="0"/>
          </a:p>
          <a:p>
            <a:pPr marL="0" indent="0" algn="ctr">
              <a:buNone/>
            </a:pPr>
            <a:r>
              <a:rPr lang="es-CO" dirty="0"/>
              <a:t>El papa Nicolás V legitimó el comercio de esclavos en su bula “Divino amore communiti” (</a:t>
            </a:r>
            <a:r>
              <a:rPr lang="es-CO" dirty="0">
                <a:latin typeface="Agency FB" pitchFamily="34" charset="0"/>
              </a:rPr>
              <a:t>por amor divino a la comunidad</a:t>
            </a:r>
            <a:r>
              <a:rPr lang="es-CO" dirty="0"/>
              <a:t>) el </a:t>
            </a:r>
            <a:r>
              <a:rPr lang="es-CO" dirty="0">
                <a:solidFill>
                  <a:srgbClr val="FF0000"/>
                </a:solidFill>
              </a:rPr>
              <a:t>18 de Junio de 1452</a:t>
            </a:r>
            <a:r>
              <a:rPr lang="es-CO" dirty="0"/>
              <a:t>. Por esto el comercio de esclavos fue legal y no causó ningún escrúpulo en los participantes. 10) pág. 101 </a:t>
            </a:r>
          </a:p>
          <a:p>
            <a:endParaRPr lang="es-CO" dirty="0"/>
          </a:p>
        </p:txBody>
      </p:sp>
    </p:spTree>
    <p:extLst>
      <p:ext uri="{BB962C8B-B14F-4D97-AF65-F5344CB8AC3E}">
        <p14:creationId xmlns:p14="http://schemas.microsoft.com/office/powerpoint/2010/main" val="3698766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92500" lnSpcReduction="20000"/>
          </a:bodyPr>
          <a:lstStyle/>
          <a:p>
            <a:pPr marL="0" indent="0">
              <a:buNone/>
            </a:pPr>
            <a:r>
              <a:rPr lang="es-CO" dirty="0"/>
              <a:t>El papa poseía esclavos. El papa Gregorio I mantuvo a cientos de esclavos en sus haciendas, y consintió las leyes que prohibían a los esclavos casarse con cristianos libres.</a:t>
            </a:r>
          </a:p>
          <a:p>
            <a:endParaRPr lang="es-CO" dirty="0"/>
          </a:p>
          <a:p>
            <a:r>
              <a:rPr lang="es-CO" dirty="0"/>
              <a:t>Un esclavo era considerado como ganado. La Iglesia trataba a los esclavos como un “bien de la Iglesia” y esto valía como no vendible. La Iglesia tasaba el valor de los bienes eclesiásticos no según el dinero, sino según los esclavos. 7) pág. 523</a:t>
            </a:r>
          </a:p>
          <a:p>
            <a:endParaRPr lang="es-CO" dirty="0"/>
          </a:p>
          <a:p>
            <a:r>
              <a:rPr lang="es-CO" dirty="0"/>
              <a:t>Si a pesar de todo se liberaba a un esclavo, éste debía recompensar a la Iglesia con su patrimonio. 7) (4. Sínodo de Toledo) </a:t>
            </a:r>
          </a:p>
          <a:p>
            <a:endParaRPr lang="es-CO" dirty="0"/>
          </a:p>
        </p:txBody>
      </p:sp>
    </p:spTree>
    <p:extLst>
      <p:ext uri="{BB962C8B-B14F-4D97-AF65-F5344CB8AC3E}">
        <p14:creationId xmlns:p14="http://schemas.microsoft.com/office/powerpoint/2010/main" val="391161631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70000" lnSpcReduction="20000"/>
          </a:bodyPr>
          <a:lstStyle/>
          <a:p>
            <a:pPr marL="0" indent="0" algn="ctr">
              <a:buNone/>
            </a:pPr>
            <a:r>
              <a:rPr lang="es-CO" sz="3400" b="1" dirty="0"/>
              <a:t>La Iglesia les prohibió a los esclavos hacer testamentos. </a:t>
            </a:r>
            <a:endParaRPr lang="es-CO" sz="3400" b="1" dirty="0" smtClean="0"/>
          </a:p>
          <a:p>
            <a:pPr marL="0" indent="0" algn="ctr">
              <a:buNone/>
            </a:pPr>
            <a:r>
              <a:rPr lang="es-CO" b="1" dirty="0" smtClean="0">
                <a:solidFill>
                  <a:srgbClr val="0070C0"/>
                </a:solidFill>
              </a:rPr>
              <a:t>A </a:t>
            </a:r>
            <a:r>
              <a:rPr lang="es-CO" b="1" dirty="0">
                <a:solidFill>
                  <a:srgbClr val="0070C0"/>
                </a:solidFill>
              </a:rPr>
              <a:t>la muerte de un esclavo, sus ahorros iban a la Iglesia.</a:t>
            </a:r>
          </a:p>
          <a:p>
            <a:pPr marL="0" indent="0" algn="ctr">
              <a:buNone/>
            </a:pPr>
            <a:r>
              <a:rPr lang="es-CO" b="1" dirty="0" smtClean="0">
                <a:solidFill>
                  <a:srgbClr val="0070C0"/>
                </a:solidFill>
              </a:rPr>
              <a:t>Según </a:t>
            </a:r>
            <a:r>
              <a:rPr lang="es-CO" b="1" dirty="0">
                <a:solidFill>
                  <a:srgbClr val="0070C0"/>
                </a:solidFill>
              </a:rPr>
              <a:t>santo Tomás de Aquino los esclavos eran “útiles para todo servicio”. 7) pág. 229</a:t>
            </a:r>
          </a:p>
          <a:p>
            <a:endParaRPr lang="es-CO" b="1" dirty="0">
              <a:solidFill>
                <a:srgbClr val="0070C0"/>
              </a:solidFill>
            </a:endParaRPr>
          </a:p>
          <a:p>
            <a:pPr marL="0" indent="0" algn="ctr">
              <a:buNone/>
            </a:pPr>
            <a:r>
              <a:rPr lang="es-CO" b="1" dirty="0">
                <a:solidFill>
                  <a:srgbClr val="0070C0"/>
                </a:solidFill>
              </a:rPr>
              <a:t>La Iglesia hizo todo lo posible para mantener la esclavitud, y nada para eliminarla. 7) pág. </a:t>
            </a:r>
            <a:r>
              <a:rPr lang="es-CO" b="1" dirty="0" smtClean="0">
                <a:solidFill>
                  <a:srgbClr val="0070C0"/>
                </a:solidFill>
              </a:rPr>
              <a:t>520. Un </a:t>
            </a:r>
            <a:r>
              <a:rPr lang="es-CO" b="1" dirty="0">
                <a:solidFill>
                  <a:srgbClr val="0070C0"/>
                </a:solidFill>
              </a:rPr>
              <a:t>obispo sólo podía liberar a un esclavo si éste ofrecía a dos en su reemplazo. 7) pág. 523</a:t>
            </a:r>
          </a:p>
          <a:p>
            <a:endParaRPr lang="es-CO" b="1" dirty="0">
              <a:solidFill>
                <a:srgbClr val="0070C0"/>
              </a:solidFill>
            </a:endParaRPr>
          </a:p>
          <a:p>
            <a:pPr marL="0" indent="0" algn="ctr">
              <a:buNone/>
            </a:pPr>
            <a:r>
              <a:rPr lang="es-CO" b="1" dirty="0">
                <a:solidFill>
                  <a:srgbClr val="0070C0"/>
                </a:solidFill>
              </a:rPr>
              <a:t>Niños ilegítimos de sacerdotes fueron hechos esclavos eclesiásticos de por vida, esto también valía para niños abandonados. (3. sínodo de Toledo)</a:t>
            </a:r>
          </a:p>
          <a:p>
            <a:endParaRPr lang="es-CO" dirty="0"/>
          </a:p>
          <a:p>
            <a:pPr marL="0" indent="0" algn="ctr">
              <a:buNone/>
            </a:pPr>
            <a:r>
              <a:rPr lang="es-CO" dirty="0"/>
              <a:t>El “santo” Martín de Tours (hoy representado en muchas iglesias repartiendo su abrigo), poseía 20.000 esclavos. 7) pág. 524</a:t>
            </a:r>
          </a:p>
          <a:p>
            <a:endParaRPr lang="es-CO" dirty="0"/>
          </a:p>
          <a:p>
            <a:pPr marL="0" indent="0" algn="ctr">
              <a:buNone/>
            </a:pPr>
            <a:r>
              <a:rPr lang="es-CO" dirty="0"/>
              <a:t>También los conventos tenían esclavos, tanto para el servicio de los conventos como para el servicio de los monjes. Miles de presos, eslavos y sarracenos fueron repartidos a los conventos en calidad de esclavos. 7) pág. 528</a:t>
            </a:r>
          </a:p>
          <a:p>
            <a:endParaRPr lang="es-CO" dirty="0"/>
          </a:p>
        </p:txBody>
      </p:sp>
    </p:spTree>
    <p:extLst>
      <p:ext uri="{BB962C8B-B14F-4D97-AF65-F5344CB8AC3E}">
        <p14:creationId xmlns:p14="http://schemas.microsoft.com/office/powerpoint/2010/main" val="362880540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down)">
                                      <p:cBhvr>
                                        <p:cTn id="7" dur="500"/>
                                        <p:tgtEl>
                                          <p:spTgt spid="3">
                                            <p:txEl>
                                              <p:pRg st="6" end="6"/>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8" end="8"/>
                                            </p:txEl>
                                          </p:spTgt>
                                        </p:tgtEl>
                                        <p:attrNameLst>
                                          <p:attrName>style.visibility</p:attrName>
                                        </p:attrNameLst>
                                      </p:cBhvr>
                                      <p:to>
                                        <p:strVal val="visible"/>
                                      </p:to>
                                    </p:set>
                                    <p:animEffect transition="in" filter="wipe(down)">
                                      <p:cBhvr>
                                        <p:cTn id="10" dur="500"/>
                                        <p:tgtEl>
                                          <p:spTgt spid="3">
                                            <p:txEl>
                                              <p:pRg st="8" end="8"/>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wipe(down)">
                                      <p:cBhvr>
                                        <p:cTn id="1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blipFill>
            <a:blip r:embed="rId2"/>
            <a:tile tx="0" ty="0" sx="100000" sy="100000" flip="none" algn="tl"/>
          </a:blipFill>
        </p:spPr>
        <p:txBody>
          <a:bodyPr>
            <a:normAutofit fontScale="70000" lnSpcReduction="20000"/>
          </a:bodyPr>
          <a:lstStyle/>
          <a:p>
            <a:pPr marL="0" indent="0" algn="ctr">
              <a:buNone/>
            </a:pPr>
            <a:r>
              <a:rPr lang="es-CO" sz="3400" b="1" dirty="0" smtClean="0"/>
              <a:t>La </a:t>
            </a:r>
            <a:r>
              <a:rPr lang="es-CO" sz="3400" b="1" dirty="0"/>
              <a:t>esclavitud perduró en las haciendas y en las propiedades papales hasta el siglo XI</a:t>
            </a:r>
            <a:r>
              <a:rPr lang="es-CO" sz="3400" b="1" dirty="0" smtClean="0"/>
              <a:t>. </a:t>
            </a:r>
          </a:p>
          <a:p>
            <a:pPr marL="0" indent="0" algn="ctr">
              <a:buNone/>
            </a:pPr>
            <a:r>
              <a:rPr lang="es-CO" dirty="0" smtClean="0"/>
              <a:t>“</a:t>
            </a:r>
            <a:r>
              <a:rPr lang="es-CO" dirty="0"/>
              <a:t>Se calcula que temporalmente por cada esclavo que llegaba vivo hasta lo costa africana, diez morían durante el transporte terrestre y otros diez más fallecían durante el viaje por mar.” 10)</a:t>
            </a:r>
          </a:p>
          <a:p>
            <a:endParaRPr lang="es-CO" dirty="0"/>
          </a:p>
          <a:p>
            <a:endParaRPr lang="es-CO" dirty="0"/>
          </a:p>
          <a:p>
            <a:pPr marL="0" indent="0" algn="ctr">
              <a:buNone/>
            </a:pPr>
            <a:r>
              <a:rPr lang="es-CO" dirty="0"/>
              <a:t>El primer barco de transporte de esclavos inglés se llamaba “Jesús”. 9) pág. 179 </a:t>
            </a:r>
          </a:p>
          <a:p>
            <a:pPr marL="0" indent="0" algn="ctr">
              <a:buNone/>
            </a:pPr>
            <a:r>
              <a:rPr lang="es-CO" dirty="0"/>
              <a:t>El comercio de esclavos con los indios</a:t>
            </a:r>
          </a:p>
          <a:p>
            <a:endParaRPr lang="es-CO" dirty="0"/>
          </a:p>
          <a:p>
            <a:pPr marL="0" indent="0" algn="ctr">
              <a:buNone/>
            </a:pPr>
            <a:r>
              <a:rPr lang="es-CO" dirty="0"/>
              <a:t>Al principio, el obispo Rodríguez de Fosca estaba involucrado personalmente como cliente, apoyando así la venta de esclavos indígenas en Sevilla. 10) pág. 101</a:t>
            </a:r>
          </a:p>
          <a:p>
            <a:endParaRPr lang="es-CO" dirty="0"/>
          </a:p>
          <a:p>
            <a:pPr marL="0" indent="0" algn="ctr">
              <a:buNone/>
            </a:pPr>
            <a:r>
              <a:rPr lang="es-CO" dirty="0" smtClean="0"/>
              <a:t>Colón </a:t>
            </a:r>
            <a:r>
              <a:rPr lang="es-CO" dirty="0"/>
              <a:t>le envió varias veces una gran cantidad de indígenas a España para el mercado de esclavos. Tan sólo en Febrero de 1495 fueron cuatro barcos con 500 indígenas cada uno, entre 12-35 años de edad. 10) pág. 101</a:t>
            </a:r>
          </a:p>
          <a:p>
            <a:endParaRPr lang="es-CO" dirty="0"/>
          </a:p>
        </p:txBody>
      </p:sp>
    </p:spTree>
    <p:extLst>
      <p:ext uri="{BB962C8B-B14F-4D97-AF65-F5344CB8AC3E}">
        <p14:creationId xmlns:p14="http://schemas.microsoft.com/office/powerpoint/2010/main" val="34193730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circle(in)">
                                      <p:cBhvr>
                                        <p:cTn id="13" dur="2000"/>
                                        <p:tgtEl>
                                          <p:spTgt spid="3">
                                            <p:txEl>
                                              <p:pRg st="5" end="5"/>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circle(in)">
                                      <p:cBhvr>
                                        <p:cTn id="16" dur="2000"/>
                                        <p:tgtEl>
                                          <p:spTgt spid="3">
                                            <p:txEl>
                                              <p:pRg st="7" end="7"/>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circle(in)">
                                      <p:cBhvr>
                                        <p:cTn id="19"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3"/>
            <a:ext cx="8229600" cy="4608512"/>
          </a:xfrm>
          <a:blipFill>
            <a:blip r:embed="rId2"/>
            <a:tile tx="0" ty="0" sx="100000" sy="100000" flip="none" algn="tl"/>
          </a:blipFill>
        </p:spPr>
        <p:txBody>
          <a:bodyPr>
            <a:normAutofit fontScale="85000" lnSpcReduction="10000"/>
          </a:bodyPr>
          <a:lstStyle/>
          <a:p>
            <a:endParaRPr lang="es-CO" dirty="0" smtClean="0"/>
          </a:p>
          <a:p>
            <a:pPr marL="0" indent="0" algn="ctr">
              <a:buNone/>
            </a:pPr>
            <a:r>
              <a:rPr lang="es-CO" dirty="0" smtClean="0"/>
              <a:t>Colón, como hábil comerciante, estaba muy al tanto de la teología moral de su Iglesia, según la cual: “</a:t>
            </a:r>
            <a:r>
              <a:rPr lang="es-CO" dirty="0" smtClean="0">
                <a:latin typeface="Agency FB" pitchFamily="34" charset="0"/>
              </a:rPr>
              <a:t>Esclavizar a no cristianos se justifica con el argumento de que los paganos de todos modos están destinados a la condenación eterna</a:t>
            </a:r>
            <a:r>
              <a:rPr lang="es-CO" dirty="0" smtClean="0"/>
              <a:t>.” 10) pág. 102 </a:t>
            </a:r>
          </a:p>
          <a:p>
            <a:endParaRPr lang="es-CO" dirty="0" smtClean="0"/>
          </a:p>
          <a:p>
            <a:pPr marL="0" indent="0" algn="ctr">
              <a:buNone/>
            </a:pPr>
            <a:r>
              <a:rPr lang="es-CO" dirty="0" smtClean="0"/>
              <a:t>El 18.6.1452 el papa Nicolás V legitimó el comercio de esclavos mediante una bula, autorizando al rey de Portugal a “… </a:t>
            </a:r>
            <a:r>
              <a:rPr lang="es-CO" dirty="0" smtClean="0">
                <a:latin typeface="Agency FB" pitchFamily="34" charset="0"/>
              </a:rPr>
              <a:t>conquistar a los países de los no creyentes, expulsar a sus habitantes, subyugarlos y obligarlos a una eterna servidumbre</a:t>
            </a:r>
            <a:r>
              <a:rPr lang="es-CO" dirty="0" smtClean="0"/>
              <a:t>”.  </a:t>
            </a:r>
          </a:p>
          <a:p>
            <a:endParaRPr lang="es-CO" dirty="0" smtClean="0"/>
          </a:p>
        </p:txBody>
      </p:sp>
    </p:spTree>
    <p:extLst>
      <p:ext uri="{BB962C8B-B14F-4D97-AF65-F5344CB8AC3E}">
        <p14:creationId xmlns:p14="http://schemas.microsoft.com/office/powerpoint/2010/main" val="26293293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02681" y="5027236"/>
            <a:ext cx="4970173" cy="1757139"/>
          </a:xfrm>
        </p:spPr>
        <p:txBody>
          <a:bodyPr>
            <a:normAutofit fontScale="70000" lnSpcReduction="20000"/>
          </a:bodyPr>
          <a:lstStyle/>
          <a:p>
            <a:pPr marL="0" indent="0">
              <a:buNone/>
            </a:pPr>
            <a:endParaRPr lang="es-CO" dirty="0"/>
          </a:p>
          <a:p>
            <a:pPr marL="0" indent="0" algn="ctr">
              <a:buNone/>
            </a:pPr>
            <a:r>
              <a:rPr lang="es-CO" dirty="0" smtClean="0"/>
              <a:t>En la imagen: Plano </a:t>
            </a:r>
            <a:r>
              <a:rPr lang="es-CO" dirty="0"/>
              <a:t>de carga de un barco para el transporte de </a:t>
            </a:r>
            <a:r>
              <a:rPr lang="es-CO" dirty="0" smtClean="0"/>
              <a:t>esclavos. Durante </a:t>
            </a:r>
            <a:r>
              <a:rPr lang="es-CO" dirty="0"/>
              <a:t>siglos la Iglesia fomentó la esclavitud y mantenía esclavos propios.</a:t>
            </a:r>
          </a:p>
          <a:p>
            <a:endParaRPr lang="es-CO" dirty="0"/>
          </a:p>
          <a:p>
            <a:endParaRPr lang="es-CO" dirty="0"/>
          </a:p>
        </p:txBody>
      </p:sp>
      <p:pic>
        <p:nvPicPr>
          <p:cNvPr id="1026" name="Picture 2" descr="http://www.freie-christen.com/images/sklavenschiff.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5415" y="5164748"/>
            <a:ext cx="3810000" cy="148211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332656"/>
            <a:ext cx="8568952" cy="4401205"/>
          </a:xfrm>
          <a:prstGeom prst="rect">
            <a:avLst/>
          </a:prstGeom>
        </p:spPr>
        <p:txBody>
          <a:bodyPr wrap="square">
            <a:spAutoFit/>
          </a:bodyPr>
          <a:lstStyle/>
          <a:p>
            <a:pPr algn="ctr"/>
            <a:r>
              <a:rPr lang="es-CO" sz="2800" dirty="0"/>
              <a:t>Ya que el papa actual (Juan Pablo II) se hace destacar tan maravillosamente con un “Mea culpa” de un tipo especial, echándole toda la culpa de los sangrientos crímenes no a la Iglesia y a sus papas sino a los “hijos e hijas” de la Iglesia.</a:t>
            </a:r>
          </a:p>
          <a:p>
            <a:pPr algn="ctr"/>
            <a:r>
              <a:rPr lang="es-CO" sz="2800" dirty="0"/>
              <a:t> </a:t>
            </a:r>
            <a:r>
              <a:rPr lang="es-CO" sz="2800" dirty="0">
                <a:solidFill>
                  <a:srgbClr val="FF0000"/>
                </a:solidFill>
              </a:rPr>
              <a:t>De lo expresado más arriba aquí se reproduce el texto original en latín – </a:t>
            </a:r>
            <a:r>
              <a:rPr lang="es-CO" sz="2800" dirty="0">
                <a:solidFill>
                  <a:srgbClr val="FF0000"/>
                </a:solidFill>
                <a:latin typeface="Agency FB" pitchFamily="34" charset="0"/>
              </a:rPr>
              <a:t>que a millones de indígenas les trajo una muerte brutal</a:t>
            </a:r>
            <a:r>
              <a:rPr lang="es-CO" sz="2800" dirty="0">
                <a:solidFill>
                  <a:srgbClr val="FF0000"/>
                </a:solidFill>
              </a:rPr>
              <a:t> –, para refrescar la memoria al papa: </a:t>
            </a:r>
            <a:r>
              <a:rPr lang="es-CO" sz="2800" dirty="0">
                <a:solidFill>
                  <a:srgbClr val="FF0000"/>
                </a:solidFill>
                <a:latin typeface="Agency FB" pitchFamily="34" charset="0"/>
              </a:rPr>
              <a:t>“… invandendi, conquirendi, expugnandi et subjudandi illorumque personas in perpetuum servitutem redigendi …“ </a:t>
            </a:r>
            <a:r>
              <a:rPr lang="es-CO" sz="2800" dirty="0">
                <a:solidFill>
                  <a:srgbClr val="FF0000"/>
                </a:solidFill>
              </a:rPr>
              <a:t>10) pág. 101</a:t>
            </a:r>
          </a:p>
        </p:txBody>
      </p:sp>
    </p:spTree>
    <p:extLst>
      <p:ext uri="{BB962C8B-B14F-4D97-AF65-F5344CB8AC3E}">
        <p14:creationId xmlns:p14="http://schemas.microsoft.com/office/powerpoint/2010/main" val="29685129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80">
                                          <p:stCondLst>
                                            <p:cond delay="0"/>
                                          </p:stCondLst>
                                        </p:cTn>
                                        <p:tgtEl>
                                          <p:spTgt spid="4">
                                            <p:txEl>
                                              <p:pRg st="1" end="1"/>
                                            </p:txEl>
                                          </p:spTgt>
                                        </p:tgtEl>
                                      </p:cBhvr>
                                    </p:animEffect>
                                    <p:anim calcmode="lin" valueType="num">
                                      <p:cBhvr>
                                        <p:cTn id="8"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1" end="1"/>
                                            </p:txEl>
                                          </p:spTgt>
                                        </p:tgtEl>
                                      </p:cBhvr>
                                      <p:to x="100000" y="60000"/>
                                    </p:animScale>
                                    <p:animScale>
                                      <p:cBhvr>
                                        <p:cTn id="14" dur="166" decel="50000">
                                          <p:stCondLst>
                                            <p:cond delay="676"/>
                                          </p:stCondLst>
                                        </p:cTn>
                                        <p:tgtEl>
                                          <p:spTgt spid="4">
                                            <p:txEl>
                                              <p:pRg st="1" end="1"/>
                                            </p:txEl>
                                          </p:spTgt>
                                        </p:tgtEl>
                                      </p:cBhvr>
                                      <p:to x="100000" y="100000"/>
                                    </p:animScale>
                                    <p:animScale>
                                      <p:cBhvr>
                                        <p:cTn id="15" dur="26">
                                          <p:stCondLst>
                                            <p:cond delay="1312"/>
                                          </p:stCondLst>
                                        </p:cTn>
                                        <p:tgtEl>
                                          <p:spTgt spid="4">
                                            <p:txEl>
                                              <p:pRg st="1" end="1"/>
                                            </p:txEl>
                                          </p:spTgt>
                                        </p:tgtEl>
                                      </p:cBhvr>
                                      <p:to x="100000" y="80000"/>
                                    </p:animScale>
                                    <p:animScale>
                                      <p:cBhvr>
                                        <p:cTn id="16" dur="166" decel="50000">
                                          <p:stCondLst>
                                            <p:cond delay="1338"/>
                                          </p:stCondLst>
                                        </p:cTn>
                                        <p:tgtEl>
                                          <p:spTgt spid="4">
                                            <p:txEl>
                                              <p:pRg st="1" end="1"/>
                                            </p:txEl>
                                          </p:spTgt>
                                        </p:tgtEl>
                                      </p:cBhvr>
                                      <p:to x="100000" y="100000"/>
                                    </p:animScale>
                                    <p:animScale>
                                      <p:cBhvr>
                                        <p:cTn id="17" dur="26">
                                          <p:stCondLst>
                                            <p:cond delay="1642"/>
                                          </p:stCondLst>
                                        </p:cTn>
                                        <p:tgtEl>
                                          <p:spTgt spid="4">
                                            <p:txEl>
                                              <p:pRg st="1" end="1"/>
                                            </p:txEl>
                                          </p:spTgt>
                                        </p:tgtEl>
                                      </p:cBhvr>
                                      <p:to x="100000" y="90000"/>
                                    </p:animScale>
                                    <p:animScale>
                                      <p:cBhvr>
                                        <p:cTn id="18" dur="166" decel="50000">
                                          <p:stCondLst>
                                            <p:cond delay="1668"/>
                                          </p:stCondLst>
                                        </p:cTn>
                                        <p:tgtEl>
                                          <p:spTgt spid="4">
                                            <p:txEl>
                                              <p:pRg st="1" end="1"/>
                                            </p:txEl>
                                          </p:spTgt>
                                        </p:tgtEl>
                                      </p:cBhvr>
                                      <p:to x="100000" y="100000"/>
                                    </p:animScale>
                                    <p:animScale>
                                      <p:cBhvr>
                                        <p:cTn id="19" dur="26">
                                          <p:stCondLst>
                                            <p:cond delay="1808"/>
                                          </p:stCondLst>
                                        </p:cTn>
                                        <p:tgtEl>
                                          <p:spTgt spid="4">
                                            <p:txEl>
                                              <p:pRg st="1" end="1"/>
                                            </p:txEl>
                                          </p:spTgt>
                                        </p:tgtEl>
                                      </p:cBhvr>
                                      <p:to x="100000" y="95000"/>
                                    </p:animScale>
                                    <p:animScale>
                                      <p:cBhvr>
                                        <p:cTn id="20" dur="166" decel="50000">
                                          <p:stCondLst>
                                            <p:cond delay="1834"/>
                                          </p:stCondLst>
                                        </p:cTn>
                                        <p:tgtEl>
                                          <p:spTgt spid="4">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5" dur="500"/>
                                        <p:tgtEl>
                                          <p:spTgt spid="3">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randombar(horizontal)">
                                      <p:cBhvr>
                                        <p:cTn id="28"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25000" lnSpcReduction="20000"/>
          </a:bodyPr>
          <a:lstStyle/>
          <a:p>
            <a:pPr marL="0" indent="0" algn="ctr">
              <a:buNone/>
            </a:pPr>
            <a:r>
              <a:rPr lang="es-CO" sz="14400" b="1" u="sng" dirty="0"/>
              <a:t>Súper rica en base a bendiciones y títulos</a:t>
            </a:r>
          </a:p>
          <a:p>
            <a:endParaRPr lang="es-CO" sz="4800" dirty="0"/>
          </a:p>
          <a:p>
            <a:pPr marL="0" indent="0" algn="ctr">
              <a:buNone/>
            </a:pPr>
            <a:r>
              <a:rPr lang="es-CO" sz="9600" dirty="0"/>
              <a:t>También la venta de cartas que otorgan una bendición, títulos, audiencias, etc. sigue aumentando hoy aún más la fortuna de la Iglesia</a:t>
            </a:r>
          </a:p>
          <a:p>
            <a:pPr marL="0" indent="0" algn="ctr">
              <a:buNone/>
            </a:pPr>
            <a:endParaRPr lang="es-CO" sz="9600" dirty="0" smtClean="0"/>
          </a:p>
          <a:p>
            <a:pPr marL="0" indent="0" algn="ctr">
              <a:buNone/>
            </a:pPr>
            <a:r>
              <a:rPr lang="es-CO" sz="11200" b="1" dirty="0" smtClean="0"/>
              <a:t>Lista </a:t>
            </a:r>
            <a:r>
              <a:rPr lang="es-CO" sz="11200" b="1" dirty="0"/>
              <a:t>de precios del Vaticano (1990)</a:t>
            </a:r>
          </a:p>
          <a:p>
            <a:r>
              <a:rPr lang="es-CO" sz="9600" dirty="0" smtClean="0">
                <a:solidFill>
                  <a:srgbClr val="FF0000"/>
                </a:solidFill>
              </a:rPr>
              <a:t>DM </a:t>
            </a:r>
            <a:r>
              <a:rPr lang="es-CO" sz="9600" dirty="0">
                <a:solidFill>
                  <a:srgbClr val="FF0000"/>
                </a:solidFill>
              </a:rPr>
              <a:t>5.000.- por una bendición firmada personalmente por el papa, con certificado </a:t>
            </a:r>
          </a:p>
          <a:p>
            <a:r>
              <a:rPr lang="es-CO" sz="9600" dirty="0">
                <a:solidFill>
                  <a:srgbClr val="FF0000"/>
                </a:solidFill>
              </a:rPr>
              <a:t>DM 30.000,- por una audiencia privada con el papa, incluye vídeo </a:t>
            </a:r>
          </a:p>
          <a:p>
            <a:r>
              <a:rPr lang="es-CO" sz="9600" dirty="0">
                <a:solidFill>
                  <a:srgbClr val="FF0000"/>
                </a:solidFill>
              </a:rPr>
              <a:t>DM 50.000,- donación por un título de doctor honoris causa </a:t>
            </a:r>
          </a:p>
          <a:p>
            <a:r>
              <a:rPr lang="es-CO" sz="9600" dirty="0">
                <a:solidFill>
                  <a:srgbClr val="FF0000"/>
                </a:solidFill>
              </a:rPr>
              <a:t>DM 120.000,- donación por una condecoración (orden de la gran cruz de la orden de San Gregorio) </a:t>
            </a:r>
          </a:p>
          <a:p>
            <a:r>
              <a:rPr lang="es-CO" sz="9600" dirty="0">
                <a:solidFill>
                  <a:srgbClr val="FF0000"/>
                </a:solidFill>
              </a:rPr>
              <a:t>DM 300.000,- por un título de barón </a:t>
            </a:r>
          </a:p>
          <a:p>
            <a:r>
              <a:rPr lang="es-CO" sz="9600" dirty="0">
                <a:solidFill>
                  <a:srgbClr val="FF0000"/>
                </a:solidFill>
              </a:rPr>
              <a:t>DM 2.500.000,- por promoción al estado de nobleza </a:t>
            </a:r>
          </a:p>
          <a:p>
            <a:r>
              <a:rPr lang="es-CO" sz="9600" dirty="0">
                <a:solidFill>
                  <a:srgbClr val="FF0000"/>
                </a:solidFill>
              </a:rPr>
              <a:t>DM 50.000,- sólo para los </a:t>
            </a:r>
            <a:r>
              <a:rPr lang="es-CO" sz="9600" dirty="0" smtClean="0">
                <a:solidFill>
                  <a:srgbClr val="FF0000"/>
                </a:solidFill>
              </a:rPr>
              <a:t>costos </a:t>
            </a:r>
            <a:r>
              <a:rPr lang="es-CO" sz="9600" dirty="0">
                <a:solidFill>
                  <a:srgbClr val="FF0000"/>
                </a:solidFill>
              </a:rPr>
              <a:t>adicionales de un proceso de esta naturaleza, por ejemplo con motivo de la misa de pascua de resurrección. </a:t>
            </a:r>
          </a:p>
          <a:p>
            <a:endParaRPr lang="es-CO" sz="9600" dirty="0"/>
          </a:p>
        </p:txBody>
      </p:sp>
    </p:spTree>
    <p:extLst>
      <p:ext uri="{BB962C8B-B14F-4D97-AF65-F5344CB8AC3E}">
        <p14:creationId xmlns:p14="http://schemas.microsoft.com/office/powerpoint/2010/main" val="425203883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heel(1)">
                                      <p:cBhvr>
                                        <p:cTn id="7" dur="2000"/>
                                        <p:tgtEl>
                                          <p:spTgt spid="3">
                                            <p:txEl>
                                              <p:pRg st="4" end="4"/>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heel(1)">
                                      <p:cBhvr>
                                        <p:cTn id="10" dur="2000"/>
                                        <p:tgtEl>
                                          <p:spTgt spid="3">
                                            <p:txEl>
                                              <p:pRg st="5" end="5"/>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heel(1)">
                                      <p:cBhvr>
                                        <p:cTn id="13" dur="2000"/>
                                        <p:tgtEl>
                                          <p:spTgt spid="3">
                                            <p:txEl>
                                              <p:pRg st="6" end="6"/>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heel(1)">
                                      <p:cBhvr>
                                        <p:cTn id="16" dur="2000"/>
                                        <p:tgtEl>
                                          <p:spTgt spid="3">
                                            <p:txEl>
                                              <p:pRg st="7" end="7"/>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wheel(1)">
                                      <p:cBhvr>
                                        <p:cTn id="19" dur="2000"/>
                                        <p:tgtEl>
                                          <p:spTgt spid="3">
                                            <p:txEl>
                                              <p:pRg st="8" end="8"/>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wheel(1)">
                                      <p:cBhvr>
                                        <p:cTn id="22" dur="2000"/>
                                        <p:tgtEl>
                                          <p:spTgt spid="3">
                                            <p:txEl>
                                              <p:pRg st="9" end="9"/>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Effect transition="in" filter="wheel(1)">
                                      <p:cBhvr>
                                        <p:cTn id="25" dur="2000"/>
                                        <p:tgtEl>
                                          <p:spTgt spid="3">
                                            <p:txEl>
                                              <p:pRg st="10" end="10"/>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11" end="11"/>
                                            </p:txEl>
                                          </p:spTgt>
                                        </p:tgtEl>
                                        <p:attrNameLst>
                                          <p:attrName>style.visibility</p:attrName>
                                        </p:attrNameLst>
                                      </p:cBhvr>
                                      <p:to>
                                        <p:strVal val="visible"/>
                                      </p:to>
                                    </p:set>
                                    <p:animEffect transition="in" filter="wheel(1)">
                                      <p:cBhvr>
                                        <p:cTn id="28" dur="20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lnSpcReduction="10000"/>
          </a:bodyPr>
          <a:lstStyle/>
          <a:p>
            <a:pPr marL="0" indent="0" algn="ctr">
              <a:buNone/>
            </a:pPr>
            <a:r>
              <a:rPr lang="es-CO" b="1" dirty="0">
                <a:solidFill>
                  <a:srgbClr val="0070C0"/>
                </a:solidFill>
              </a:rPr>
              <a:t>Aproximadamente 100.000 euros (en promedio aprox. 250.000) cuestan los procesos de santificación. Sólo las familias muy ricas o comunidades de órdenes, pueden permitirse este tipo de procesos tan costosos. 4) pág. 299</a:t>
            </a:r>
          </a:p>
          <a:p>
            <a:endParaRPr lang="es-CO" dirty="0"/>
          </a:p>
          <a:p>
            <a:pPr marL="0" indent="0" algn="ctr">
              <a:buNone/>
            </a:pPr>
            <a:r>
              <a:rPr lang="es-CO" dirty="0"/>
              <a:t>Ya sólo por los 464 procesos de santificación (más que en los últimos 400 años anteriores) de Juan Pablo II se deben haber ingresado en las arcas vaticanas aproximadamente 116.000.000.- de euros. 36) pág. 156</a:t>
            </a:r>
          </a:p>
          <a:p>
            <a:endParaRPr lang="es-CO" dirty="0"/>
          </a:p>
        </p:txBody>
      </p:sp>
    </p:spTree>
    <p:extLst>
      <p:ext uri="{BB962C8B-B14F-4D97-AF65-F5344CB8AC3E}">
        <p14:creationId xmlns:p14="http://schemas.microsoft.com/office/powerpoint/2010/main" val="32507917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85000" lnSpcReduction="20000"/>
          </a:bodyPr>
          <a:lstStyle/>
          <a:p>
            <a:pPr marL="0" indent="0" algn="ctr">
              <a:buNone/>
            </a:pPr>
            <a:r>
              <a:rPr lang="es-CO" sz="5100" b="1" u="sng" dirty="0"/>
              <a:t>Súper rica en base al tráfico de indulgencias</a:t>
            </a:r>
          </a:p>
          <a:p>
            <a:endParaRPr lang="es-CO" dirty="0"/>
          </a:p>
          <a:p>
            <a:pPr marL="0" indent="0" algn="ctr">
              <a:buNone/>
            </a:pPr>
            <a:r>
              <a:rPr lang="es-CO" dirty="0"/>
              <a:t>Más de mil millones de florines han de haber fluido a Roma por concepto de indulgencias</a:t>
            </a:r>
            <a:r>
              <a:rPr lang="es-CO" dirty="0" smtClean="0"/>
              <a:t>.  </a:t>
            </a:r>
            <a:r>
              <a:rPr lang="es-CO" dirty="0"/>
              <a:t>Esto aún hoy es parte de la riqueza de la Iglesia.</a:t>
            </a:r>
          </a:p>
          <a:p>
            <a:endParaRPr lang="es-CO" dirty="0"/>
          </a:p>
          <a:p>
            <a:pPr marL="0" indent="0" algn="ctr">
              <a:buNone/>
            </a:pPr>
            <a:r>
              <a:rPr lang="es-CO" dirty="0"/>
              <a:t>El papa Sixto IV decidió en 1476, que la acción de las absoluciones eclesiásticas también valían para las pobres almas que se encontraban en el purgatorio. 11) pág. 144 </a:t>
            </a:r>
          </a:p>
          <a:p>
            <a:endParaRPr lang="es-CO" dirty="0"/>
          </a:p>
          <a:p>
            <a:pPr marL="0" indent="0" algn="ctr">
              <a:buNone/>
            </a:pPr>
            <a:r>
              <a:rPr lang="es-CO" dirty="0"/>
              <a:t>Por esta razón, los monasterios tomaban dinero por servicios de rezos, para que los fallecidos supuestamente se quemaran por menos tiempo en el purgatorio. </a:t>
            </a:r>
          </a:p>
          <a:p>
            <a:endParaRPr lang="es-CO" dirty="0"/>
          </a:p>
        </p:txBody>
      </p:sp>
    </p:spTree>
    <p:extLst>
      <p:ext uri="{BB962C8B-B14F-4D97-AF65-F5344CB8AC3E}">
        <p14:creationId xmlns:p14="http://schemas.microsoft.com/office/powerpoint/2010/main" val="24347831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buNone/>
            </a:pPr>
            <a:r>
              <a:rPr lang="es-CO" dirty="0"/>
              <a:t>El papa también decidió que, quien no estaba en condiciones de realizar un viaje a Roma para obtener la indulgencia total, también podía obtener un perdón total si simplemente pagaba 1/3 del </a:t>
            </a:r>
            <a:r>
              <a:rPr lang="es-CO" dirty="0" smtClean="0"/>
              <a:t>costo </a:t>
            </a:r>
            <a:r>
              <a:rPr lang="es-CO" dirty="0"/>
              <a:t>del viaje del representante papal. Miles de personas hicieron esto. 15) pág. 347 </a:t>
            </a:r>
          </a:p>
          <a:p>
            <a:endParaRPr lang="es-CO" dirty="0"/>
          </a:p>
          <a:p>
            <a:pPr marL="0" indent="0">
              <a:buNone/>
            </a:pPr>
            <a:r>
              <a:rPr lang="es-CO" dirty="0"/>
              <a:t>El papa León X opinaba que a los pobres les era difícil acceder a esta bendición porque no tienen dinero y que por esto debían desistir de este consuelo. 2) pág. 538 </a:t>
            </a:r>
          </a:p>
          <a:p>
            <a:endParaRPr lang="es-CO" dirty="0"/>
          </a:p>
          <a:p>
            <a:pPr marL="0" indent="0">
              <a:buNone/>
            </a:pPr>
            <a:r>
              <a:rPr lang="es-CO" dirty="0"/>
              <a:t>También hoy en el siglo XXI se ofrecen absoluciones. Durante el “año del jubileo 2000” se otorgaron perdones al pasar por diversos portales</a:t>
            </a:r>
            <a:r>
              <a:rPr lang="es-CO" dirty="0" smtClean="0"/>
              <a:t>. “</a:t>
            </a:r>
            <a:r>
              <a:rPr lang="es-CO" dirty="0">
                <a:latin typeface="Agency FB" pitchFamily="34" charset="0"/>
              </a:rPr>
              <a:t>Según investigaciones hechas por Corvin, en el transcurso de los 600 años que duró el comercio de absoluciones, deben haber fluido hacia Roma aproximadamente mil millones de florines</a:t>
            </a:r>
            <a:r>
              <a:rPr lang="es-CO" dirty="0"/>
              <a:t>.“ 15) pág. 348</a:t>
            </a:r>
          </a:p>
          <a:p>
            <a:endParaRPr lang="es-CO" dirty="0"/>
          </a:p>
        </p:txBody>
      </p:sp>
    </p:spTree>
    <p:extLst>
      <p:ext uri="{BB962C8B-B14F-4D97-AF65-F5344CB8AC3E}">
        <p14:creationId xmlns:p14="http://schemas.microsoft.com/office/powerpoint/2010/main" val="30207772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597352"/>
          </a:xfrm>
        </p:spPr>
        <p:txBody>
          <a:bodyPr>
            <a:normAutofit fontScale="70000" lnSpcReduction="20000"/>
          </a:bodyPr>
          <a:lstStyle/>
          <a:p>
            <a:pPr marL="0" indent="0" algn="ctr">
              <a:buNone/>
            </a:pPr>
            <a:r>
              <a:rPr lang="es-CO" sz="4700" b="1" u="sng" dirty="0"/>
              <a:t>Absoluciones por asesinato y matanza</a:t>
            </a:r>
          </a:p>
          <a:p>
            <a:pPr marL="0" indent="0" algn="ctr">
              <a:buNone/>
            </a:pPr>
            <a:endParaRPr lang="es-CO" dirty="0" smtClean="0"/>
          </a:p>
          <a:p>
            <a:pPr marL="0" indent="0" algn="ctr">
              <a:buNone/>
            </a:pPr>
            <a:r>
              <a:rPr lang="es-CO" dirty="0" smtClean="0"/>
              <a:t>Especialmente </a:t>
            </a:r>
            <a:r>
              <a:rPr lang="es-CO" dirty="0"/>
              <a:t>detestable se hace el tráfico de indulgencias cuando para la Iglesia no sólo se trata de enriquecimiento económico, sino cuando las personas son inducidas al asesinato y a la matanza, supuestamente para llegar más rápidamente al Cielo </a:t>
            </a:r>
            <a:r>
              <a:rPr lang="es-CO" dirty="0" smtClean="0"/>
              <a:t>…</a:t>
            </a:r>
          </a:p>
          <a:p>
            <a:pPr marL="0" indent="0" algn="ctr">
              <a:buNone/>
            </a:pPr>
            <a:endParaRPr lang="es-CO" dirty="0" smtClean="0"/>
          </a:p>
          <a:p>
            <a:pPr marL="0" indent="0" algn="ctr">
              <a:buNone/>
            </a:pPr>
            <a:r>
              <a:rPr lang="es-CO" b="1" dirty="0" smtClean="0">
                <a:solidFill>
                  <a:srgbClr val="FF0000"/>
                </a:solidFill>
              </a:rPr>
              <a:t>El </a:t>
            </a:r>
            <a:r>
              <a:rPr lang="es-CO" b="1" dirty="0">
                <a:solidFill>
                  <a:srgbClr val="FF0000"/>
                </a:solidFill>
              </a:rPr>
              <a:t>papa Inocencio III le prometió a cada participante en las cruzadas contra los albigenses dos años de perdón. De esta manera  se reunió un ejército de hasta 200.000 hombres para atacar el pueblito de Béziers. Sin consideración a la edad, sexo y religión fueron masacradas cerca de 20.000 personas. Incluso las mujeres y los niños, que se refugiaron en la Iglesia, no fueron perdonados. A continuación la ciudad fue quemada totalmente. 16)  </a:t>
            </a:r>
          </a:p>
          <a:p>
            <a:endParaRPr lang="es-CO" dirty="0"/>
          </a:p>
          <a:p>
            <a:pPr marL="0" indent="0" algn="ctr">
              <a:buNone/>
            </a:pPr>
            <a:r>
              <a:rPr lang="es-CO" dirty="0"/>
              <a:t>Para conseguir suficientes guerreros para las cruzadas, la Iglesia tentaba con rigurosas absoluciones. Para un supuesto lugar en el Cielo, fueron asesinadas miles de personas. Aquí uno debe preguntarse. ¿Qué diablo que se hace pasar por “dios” quisiera estar rodeado con seres que pagan una "entrada" tan sangrienta</a:t>
            </a:r>
            <a:r>
              <a:rPr lang="es-CO" dirty="0" smtClean="0"/>
              <a:t>?</a:t>
            </a:r>
            <a:endParaRPr lang="es-CO" dirty="0"/>
          </a:p>
          <a:p>
            <a:endParaRPr lang="es-CO" dirty="0"/>
          </a:p>
        </p:txBody>
      </p:sp>
    </p:spTree>
    <p:extLst>
      <p:ext uri="{BB962C8B-B14F-4D97-AF65-F5344CB8AC3E}">
        <p14:creationId xmlns:p14="http://schemas.microsoft.com/office/powerpoint/2010/main" val="27919787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741368"/>
          </a:xfrm>
        </p:spPr>
        <p:txBody>
          <a:bodyPr>
            <a:normAutofit fontScale="77500" lnSpcReduction="20000"/>
          </a:bodyPr>
          <a:lstStyle/>
          <a:p>
            <a:pPr marL="0" indent="0" algn="ctr">
              <a:buNone/>
            </a:pPr>
            <a:r>
              <a:rPr lang="es-CO" sz="4500" b="1" u="sng" dirty="0"/>
              <a:t>Dinero sangriento por la Inquisición y la caza de brujas</a:t>
            </a:r>
          </a:p>
          <a:p>
            <a:endParaRPr lang="es-CO" dirty="0"/>
          </a:p>
          <a:p>
            <a:pPr marL="0" indent="0" algn="ctr">
              <a:buNone/>
            </a:pPr>
            <a:r>
              <a:rPr lang="es-CO" dirty="0"/>
              <a:t>Una de las maneras más infames del Vaticano para amontonar dinero </a:t>
            </a:r>
            <a:r>
              <a:rPr lang="es-CO" dirty="0" smtClean="0"/>
              <a:t>sangriento y </a:t>
            </a:r>
            <a:r>
              <a:rPr lang="es-CO" dirty="0"/>
              <a:t>riquezas fue el robo con asesinato de personas de otras creencias</a:t>
            </a:r>
          </a:p>
          <a:p>
            <a:endParaRPr lang="es-CO" dirty="0"/>
          </a:p>
          <a:p>
            <a:pPr marL="0" indent="0" algn="ctr">
              <a:buNone/>
            </a:pPr>
            <a:r>
              <a:rPr lang="es-CO" b="1" dirty="0">
                <a:solidFill>
                  <a:srgbClr val="0070C0"/>
                </a:solidFill>
              </a:rPr>
              <a:t>La Inquisición fue el ejercer justicia en base a robo y linchamiento en nombre de la “fe” correcta. Los dignatarios eclesiásticos se hicieron una y otra vez de dinero sangriento, de forma tan excesiva, que un refrán decía: </a:t>
            </a:r>
            <a:r>
              <a:rPr lang="es-CO" b="1" dirty="0" smtClean="0">
                <a:solidFill>
                  <a:srgbClr val="0070C0"/>
                </a:solidFill>
              </a:rPr>
              <a:t>«</a:t>
            </a:r>
            <a:r>
              <a:rPr lang="es-CO" b="1" dirty="0" smtClean="0">
                <a:solidFill>
                  <a:srgbClr val="0070C0"/>
                </a:solidFill>
                <a:latin typeface="Agency FB" pitchFamily="34" charset="0"/>
              </a:rPr>
              <a:t>el </a:t>
            </a:r>
            <a:r>
              <a:rPr lang="es-CO" b="1" dirty="0">
                <a:solidFill>
                  <a:srgbClr val="0070C0"/>
                </a:solidFill>
                <a:latin typeface="Agency FB" pitchFamily="34" charset="0"/>
              </a:rPr>
              <a:t>medio más rápido y fácil para hacerse rico, es la caza de </a:t>
            </a:r>
            <a:r>
              <a:rPr lang="es-CO" b="1" dirty="0" smtClean="0">
                <a:solidFill>
                  <a:srgbClr val="0070C0"/>
                </a:solidFill>
                <a:latin typeface="Agency FB" pitchFamily="34" charset="0"/>
              </a:rPr>
              <a:t>brujas</a:t>
            </a:r>
            <a:r>
              <a:rPr lang="es-CO" b="1" dirty="0" smtClean="0">
                <a:solidFill>
                  <a:srgbClr val="0070C0"/>
                </a:solidFill>
              </a:rPr>
              <a:t>». </a:t>
            </a:r>
            <a:r>
              <a:rPr lang="es-CO" b="1" dirty="0">
                <a:solidFill>
                  <a:srgbClr val="0070C0"/>
                </a:solidFill>
              </a:rPr>
              <a:t>4) pág. 7 </a:t>
            </a:r>
          </a:p>
          <a:p>
            <a:pPr marL="0" indent="0" algn="ctr">
              <a:buNone/>
            </a:pPr>
            <a:r>
              <a:rPr lang="es-CO" b="1" dirty="0">
                <a:solidFill>
                  <a:srgbClr val="0070C0"/>
                </a:solidFill>
              </a:rPr>
              <a:t>La base para la tortura y el asesinato de miles de mujeres en Europa, fue la aprobación en 1487, del "Malleus maleficarum", o "Martillo de brujas", por parte del papa.  24) pág. 193 </a:t>
            </a:r>
          </a:p>
          <a:p>
            <a:endParaRPr lang="es-CO" dirty="0"/>
          </a:p>
          <a:p>
            <a:pPr marL="0" indent="0" algn="ctr">
              <a:buNone/>
            </a:pPr>
            <a:r>
              <a:rPr lang="es-CO" dirty="0"/>
              <a:t>La verdadera cara de la Inquisición lo muestran las ordenanzas del papa Inocencio III. El decretó “</a:t>
            </a:r>
            <a:r>
              <a:rPr lang="es-CO" b="1" dirty="0">
                <a:latin typeface="Agency FB" pitchFamily="34" charset="0"/>
              </a:rPr>
              <a:t>confiscar los bienes de un hereje, enajenarlos y desheredar a los hijos de los herejes</a:t>
            </a:r>
            <a:r>
              <a:rPr lang="es-CO" dirty="0"/>
              <a:t>.” 24) pág. 193 </a:t>
            </a:r>
          </a:p>
          <a:p>
            <a:endParaRPr lang="es-CO" dirty="0"/>
          </a:p>
          <a:p>
            <a:endParaRPr lang="es-CO" dirty="0"/>
          </a:p>
          <a:p>
            <a:endParaRPr lang="es-CO" dirty="0"/>
          </a:p>
        </p:txBody>
      </p:sp>
    </p:spTree>
    <p:extLst>
      <p:ext uri="{BB962C8B-B14F-4D97-AF65-F5344CB8AC3E}">
        <p14:creationId xmlns:p14="http://schemas.microsoft.com/office/powerpoint/2010/main" val="2981065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 calcmode="lin" valueType="num">
                                      <p:cBhvr>
                                        <p:cTn id="2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2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70000" lnSpcReduction="20000"/>
          </a:bodyPr>
          <a:lstStyle/>
          <a:p>
            <a:pPr marL="0" indent="0" algn="ctr">
              <a:buNone/>
            </a:pPr>
            <a:r>
              <a:rPr lang="es-CO" dirty="0"/>
              <a:t>Para que el dinero ensangrentado fluyera más rápido y para obtener “confesiones incriminatorias“, las víctimas fueron torturadas </a:t>
            </a:r>
            <a:r>
              <a:rPr lang="es-CO" dirty="0" smtClean="0"/>
              <a:t>brutalmente. Con </a:t>
            </a:r>
            <a:r>
              <a:rPr lang="es-CO" dirty="0"/>
              <a:t>este dinero ensangrentado, el papa Juan XXII en el año 1317 pudo comprar por ejemplo seis nuevos obispados. 24) pág. 193 </a:t>
            </a:r>
          </a:p>
          <a:p>
            <a:endParaRPr lang="es-CO" dirty="0"/>
          </a:p>
          <a:p>
            <a:pPr marL="0" indent="0" algn="ctr">
              <a:buNone/>
            </a:pPr>
            <a:r>
              <a:rPr lang="es-CO" dirty="0"/>
              <a:t>Ya en el año 380 se amenazaba a los de otras creencias (herejes) con la expulsión, destierro y confiscación de sus bienes. 24) pág. 193 </a:t>
            </a:r>
          </a:p>
          <a:p>
            <a:endParaRPr lang="es-CO" dirty="0"/>
          </a:p>
          <a:p>
            <a:pPr marL="0" indent="0" algn="ctr">
              <a:buNone/>
            </a:pPr>
            <a:r>
              <a:rPr lang="es-CO" b="1" dirty="0">
                <a:solidFill>
                  <a:srgbClr val="FF0000"/>
                </a:solidFill>
              </a:rPr>
              <a:t>A los que profesaban otra creencia se les negó el derecho a hacerse llamar cristianos, hacer testamentos o heredar, y se tenía preparada la pena de muerte para todos los renegados.  26) pág. 475 </a:t>
            </a:r>
          </a:p>
          <a:p>
            <a:endParaRPr lang="es-CO" b="1" dirty="0">
              <a:solidFill>
                <a:srgbClr val="FF0000"/>
              </a:solidFill>
            </a:endParaRPr>
          </a:p>
          <a:p>
            <a:pPr marL="0" indent="0" algn="ctr">
              <a:buNone/>
            </a:pPr>
            <a:r>
              <a:rPr lang="es-CO" b="1" dirty="0">
                <a:solidFill>
                  <a:srgbClr val="FF0000"/>
                </a:solidFill>
              </a:rPr>
              <a:t>El papa Alejandro III ordenó en el concilio de Tours en 1136, a los príncipes y gobernantes, encarcelar a los que tenían otra creencia y confiscarles sus bienes. 27) pág. 562 </a:t>
            </a:r>
          </a:p>
          <a:p>
            <a:endParaRPr lang="es-CO" b="1" dirty="0">
              <a:solidFill>
                <a:srgbClr val="FF0000"/>
              </a:solidFill>
            </a:endParaRPr>
          </a:p>
          <a:p>
            <a:pPr marL="0" indent="0" algn="ctr">
              <a:buNone/>
            </a:pPr>
            <a:r>
              <a:rPr lang="es-CO" b="1" dirty="0">
                <a:solidFill>
                  <a:srgbClr val="FF0000"/>
                </a:solidFill>
              </a:rPr>
              <a:t>Apenas era citado y arrestado un sospechoso de herejía, le fueron incautados sus bienes – antes de que se llegase a un proceso. También en esto puede reconocerse la esencia de la Inquisición. 27) pág. 565 </a:t>
            </a:r>
          </a:p>
          <a:p>
            <a:endParaRPr lang="es-CO" b="1" dirty="0">
              <a:solidFill>
                <a:srgbClr val="FF0000"/>
              </a:solidFill>
            </a:endParaRPr>
          </a:p>
        </p:txBody>
      </p:sp>
    </p:spTree>
    <p:extLst>
      <p:ext uri="{BB962C8B-B14F-4D97-AF65-F5344CB8AC3E}">
        <p14:creationId xmlns:p14="http://schemas.microsoft.com/office/powerpoint/2010/main" val="18386538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wipe(down)">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85000" lnSpcReduction="20000"/>
          </a:bodyPr>
          <a:lstStyle/>
          <a:p>
            <a:pPr marL="0" indent="0" algn="ctr">
              <a:buNone/>
            </a:pPr>
            <a:r>
              <a:rPr lang="es-CO" sz="3800" b="1" dirty="0"/>
              <a:t>Los bienes de los asesinados fueron incautados. </a:t>
            </a:r>
            <a:endParaRPr lang="es-CO" sz="3800" b="1" dirty="0" smtClean="0"/>
          </a:p>
          <a:p>
            <a:pPr marL="0" indent="0" algn="ctr">
              <a:buNone/>
            </a:pPr>
            <a:r>
              <a:rPr lang="es-CO" dirty="0" smtClean="0"/>
              <a:t>Hoy </a:t>
            </a:r>
            <a:r>
              <a:rPr lang="es-CO" dirty="0"/>
              <a:t>se diría: Robo con asesinato. </a:t>
            </a:r>
            <a:r>
              <a:rPr lang="es-CO" dirty="0" smtClean="0"/>
              <a:t> </a:t>
            </a:r>
          </a:p>
          <a:p>
            <a:pPr marL="0" indent="0" algn="ctr">
              <a:buNone/>
            </a:pPr>
            <a:r>
              <a:rPr lang="es-CO" dirty="0" smtClean="0">
                <a:solidFill>
                  <a:srgbClr val="0070C0"/>
                </a:solidFill>
              </a:rPr>
              <a:t>Si </a:t>
            </a:r>
            <a:r>
              <a:rPr lang="es-CO" dirty="0">
                <a:solidFill>
                  <a:srgbClr val="0070C0"/>
                </a:solidFill>
              </a:rPr>
              <a:t>alguien era acusado por las autoridades de la Inquisición y se le detenía, entonces se presentaban de inmediato los funcionarios en su casa y todos sus bienes se inventariaban. A su familia se la echaba a la calle – independiente de cómo resultase el final del proceso – y eventualmente sus miembros se morían de hambre. Era muy peligroso apoyar a estos expulsados, ya que con esto se podía caer en las redes de la Inquisición. 27) pág. 565   </a:t>
            </a:r>
          </a:p>
          <a:p>
            <a:endParaRPr lang="es-CO" dirty="0"/>
          </a:p>
          <a:p>
            <a:pPr marL="0" indent="0" algn="ctr">
              <a:buNone/>
            </a:pPr>
            <a:r>
              <a:rPr lang="es-CO" dirty="0"/>
              <a:t>Cada vez, la Iglesia de Alemania recibía un 1/3 del dinero robado, o de las tierras o de las casas, etc. de los asesinados. En otros casos, la mitad. Muchas veces las autoridades locales recibían un tercio, un tercio las autoridades de la Inquisición (para mantenerla funcionando) y un tercio el obispo. </a:t>
            </a:r>
          </a:p>
          <a:p>
            <a:endParaRPr lang="es-CO" dirty="0"/>
          </a:p>
          <a:p>
            <a:endParaRPr lang="es-CO" dirty="0"/>
          </a:p>
        </p:txBody>
      </p:sp>
    </p:spTree>
    <p:extLst>
      <p:ext uri="{BB962C8B-B14F-4D97-AF65-F5344CB8AC3E}">
        <p14:creationId xmlns:p14="http://schemas.microsoft.com/office/powerpoint/2010/main" val="13558282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p:spPr>
        <p:txBody>
          <a:bodyPr>
            <a:normAutofit fontScale="85000" lnSpcReduction="10000"/>
          </a:bodyPr>
          <a:lstStyle/>
          <a:p>
            <a:pPr marL="0" indent="0" algn="ctr">
              <a:buNone/>
            </a:pPr>
            <a:r>
              <a:rPr lang="es-CO" dirty="0"/>
              <a:t>Todos los bienes robados a los disidentes (herejes) asesinados, iba a parar al Vaticano. </a:t>
            </a:r>
            <a:r>
              <a:rPr lang="es-CO" dirty="0" smtClean="0"/>
              <a:t>En </a:t>
            </a:r>
            <a:r>
              <a:rPr lang="es-CO" dirty="0"/>
              <a:t>el siglo XIV, y en otras zonas italianas, el Vaticano también se embolsó el 100 % de los bienes robados. 27) pág. 547 </a:t>
            </a:r>
          </a:p>
          <a:p>
            <a:endParaRPr lang="es-CO" dirty="0"/>
          </a:p>
          <a:p>
            <a:pPr marL="0" indent="0" algn="ctr">
              <a:buNone/>
            </a:pPr>
            <a:r>
              <a:rPr lang="es-CO" b="1" dirty="0"/>
              <a:t>Con frecuencia la Iglesia y el Estado se disputaban durante decenios el botín producto de los robos. </a:t>
            </a:r>
            <a:r>
              <a:rPr lang="es-CO" b="1" dirty="0" smtClean="0"/>
              <a:t>Si </a:t>
            </a:r>
            <a:r>
              <a:rPr lang="es-CO" b="1" dirty="0"/>
              <a:t>los participantes de la Inquisición no hubieran obtenido tantos beneficios de los robos con asesinato de los no creyentes, la Inquisición se hubiera diluido como el agua en la arena, porque muchas personas, también los pertenecientes a la nobleza, sentían en su interior que el papa había ordenado algo diabólico. 27) pág. 597 </a:t>
            </a:r>
          </a:p>
        </p:txBody>
      </p:sp>
    </p:spTree>
    <p:extLst>
      <p:ext uri="{BB962C8B-B14F-4D97-AF65-F5344CB8AC3E}">
        <p14:creationId xmlns:p14="http://schemas.microsoft.com/office/powerpoint/2010/main" val="275692470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70000" lnSpcReduction="20000"/>
          </a:bodyPr>
          <a:lstStyle/>
          <a:p>
            <a:pPr marL="0" indent="0" algn="ctr">
              <a:buNone/>
            </a:pPr>
            <a:r>
              <a:rPr lang="es-CO" dirty="0"/>
              <a:t>El papa ordenó que se instituyera la Inquisición y autorizó determinados métodos de tortura (el martillo de brujas</a:t>
            </a:r>
            <a:r>
              <a:rPr lang="es-CO" dirty="0" smtClean="0"/>
              <a:t>). Naturalmente </a:t>
            </a:r>
            <a:r>
              <a:rPr lang="es-CO" dirty="0"/>
              <a:t>se asesinaba preferentemente a personas de otras creencias (herejes) que poseían dinero y fortuna. En España a ricos “conversos”, o sea, judíos cristianizados. A veces, y mediante el pago de cifras astronómicas, se podían liberar por algún tiempo. Cuando estos conversos ricos ya se habían extinguido, porque durante siglos se les había cazado, ya no fue posible detener el derrumbe de los robos con asesinato puestos en escena por la Iglesia. 28) pág. 158      </a:t>
            </a:r>
          </a:p>
          <a:p>
            <a:endParaRPr lang="es-CO" dirty="0"/>
          </a:p>
          <a:p>
            <a:pPr marL="0" indent="0" algn="ctr">
              <a:buNone/>
            </a:pPr>
            <a:r>
              <a:rPr lang="es-CO" b="1" dirty="0">
                <a:solidFill>
                  <a:srgbClr val="FF0000"/>
                </a:solidFill>
              </a:rPr>
              <a:t>Especialmente perverso: También los muertos podían ser acusados de herejía. Con esto los bienes del fallecido podían ser incautados a los herederos, de forma posterior. </a:t>
            </a:r>
            <a:r>
              <a:rPr lang="es-CO" b="1" dirty="0" smtClean="0">
                <a:solidFill>
                  <a:srgbClr val="FF0000"/>
                </a:solidFill>
              </a:rPr>
              <a:t> Así </a:t>
            </a:r>
            <a:r>
              <a:rPr lang="es-CO" b="1" dirty="0">
                <a:solidFill>
                  <a:srgbClr val="FF0000"/>
                </a:solidFill>
              </a:rPr>
              <a:t>se podía arruinar a personas no gratas, a través de sus padres fallecidos. Sólo después de 100 años la Iglesia católica reconoció la caducidad de los hechos. </a:t>
            </a:r>
          </a:p>
          <a:p>
            <a:endParaRPr lang="es-CO" dirty="0"/>
          </a:p>
          <a:p>
            <a:pPr marL="0" indent="0" algn="ctr">
              <a:buNone/>
            </a:pPr>
            <a:r>
              <a:rPr lang="es-CO" dirty="0"/>
              <a:t>De esta manera se enviaba a familias completas a una miseria indescriptible, robándoselo todo. </a:t>
            </a:r>
            <a:r>
              <a:rPr lang="es-CO" dirty="0" smtClean="0"/>
              <a:t>Con </a:t>
            </a:r>
            <a:r>
              <a:rPr lang="es-CO" dirty="0"/>
              <a:t>los vivos no existía la caducidad de los hechos. Así, una expresión crítica de un joven podía llevarlo a la hoguera siendo ya un anciano, según lo rico que fuera. </a:t>
            </a:r>
          </a:p>
          <a:p>
            <a:endParaRPr lang="es-CO" dirty="0"/>
          </a:p>
        </p:txBody>
      </p:sp>
    </p:spTree>
    <p:extLst>
      <p:ext uri="{BB962C8B-B14F-4D97-AF65-F5344CB8AC3E}">
        <p14:creationId xmlns:p14="http://schemas.microsoft.com/office/powerpoint/2010/main" val="3960308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84976" cy="6858000"/>
          </a:xfrm>
        </p:spPr>
        <p:txBody>
          <a:bodyPr>
            <a:normAutofit fontScale="62500" lnSpcReduction="20000"/>
          </a:bodyPr>
          <a:lstStyle/>
          <a:p>
            <a:pPr marL="0" indent="0" algn="ctr">
              <a:buNone/>
            </a:pPr>
            <a:endParaRPr lang="es-CO" dirty="0" smtClean="0"/>
          </a:p>
          <a:p>
            <a:pPr marL="0" indent="0" algn="ctr">
              <a:buNone/>
            </a:pPr>
            <a:r>
              <a:rPr lang="es-CO" dirty="0" smtClean="0"/>
              <a:t>El </a:t>
            </a:r>
            <a:r>
              <a:rPr lang="es-CO" dirty="0"/>
              <a:t>monje católico puede estar satisfecho. Tan pronto como fueron quemados los últimos cátaros, </a:t>
            </a:r>
            <a:r>
              <a:rPr lang="es-CO" dirty="0" smtClean="0"/>
              <a:t> los </a:t>
            </a:r>
            <a:r>
              <a:rPr lang="es-CO" dirty="0"/>
              <a:t>bienes les fueron incautados</a:t>
            </a:r>
            <a:r>
              <a:rPr lang="es-CO" dirty="0" smtClean="0"/>
              <a:t>.   </a:t>
            </a:r>
            <a:r>
              <a:rPr lang="es-CO" dirty="0"/>
              <a:t>Algo especialmente perverso y cruel: Cada acción de las brutales torturas, y también la alimentación de los torturadores, las debían pagar las víctimas o sus parientes. </a:t>
            </a:r>
            <a:endParaRPr lang="es-CO" dirty="0" smtClean="0"/>
          </a:p>
          <a:p>
            <a:pPr marL="0" indent="0" algn="ctr">
              <a:buNone/>
            </a:pPr>
            <a:endParaRPr lang="es-CO" dirty="0"/>
          </a:p>
          <a:p>
            <a:pPr marL="0" indent="0" algn="ctr">
              <a:buNone/>
            </a:pPr>
            <a:r>
              <a:rPr lang="es-CO" sz="3800" b="1" dirty="0" smtClean="0"/>
              <a:t>Había </a:t>
            </a:r>
            <a:r>
              <a:rPr lang="es-CO" sz="3800" b="1" dirty="0"/>
              <a:t>una lista de precios para cada tortura. Aquí un ejemplo de la ciudad alemana de Darmstadt: 25)</a:t>
            </a:r>
          </a:p>
          <a:p>
            <a:endParaRPr lang="es-CO" dirty="0"/>
          </a:p>
          <a:p>
            <a:pPr marL="0" indent="0" algn="ctr">
              <a:buNone/>
            </a:pPr>
            <a:r>
              <a:rPr lang="es-CO" b="1" dirty="0">
                <a:solidFill>
                  <a:srgbClr val="FF0000"/>
                </a:solidFill>
              </a:rPr>
              <a:t>Descuartizar a un vivo: 15 coronas</a:t>
            </a:r>
          </a:p>
          <a:p>
            <a:pPr marL="0" indent="0" algn="ctr">
              <a:buNone/>
            </a:pPr>
            <a:r>
              <a:rPr lang="es-CO" b="1" dirty="0" smtClean="0">
                <a:solidFill>
                  <a:srgbClr val="FF0000"/>
                </a:solidFill>
              </a:rPr>
              <a:t>Preparar </a:t>
            </a:r>
            <a:r>
              <a:rPr lang="es-CO" b="1" dirty="0">
                <a:solidFill>
                  <a:srgbClr val="FF0000"/>
                </a:solidFill>
              </a:rPr>
              <a:t>la hoguera, echar las cenizas del quemado a agua corriente: 30 coronas</a:t>
            </a:r>
          </a:p>
          <a:p>
            <a:pPr marL="0" indent="0" algn="ctr">
              <a:buNone/>
            </a:pPr>
            <a:r>
              <a:rPr lang="es-CO" b="1" dirty="0" smtClean="0">
                <a:solidFill>
                  <a:srgbClr val="FF0000"/>
                </a:solidFill>
              </a:rPr>
              <a:t>Quemar </a:t>
            </a:r>
            <a:r>
              <a:rPr lang="es-CO" b="1" dirty="0">
                <a:solidFill>
                  <a:srgbClr val="FF0000"/>
                </a:solidFill>
              </a:rPr>
              <a:t>viva a una bruja: 14 coronas</a:t>
            </a:r>
          </a:p>
          <a:p>
            <a:pPr marL="0" indent="0" algn="ctr">
              <a:buNone/>
            </a:pPr>
            <a:r>
              <a:rPr lang="es-CO" b="1" dirty="0" smtClean="0">
                <a:solidFill>
                  <a:srgbClr val="FF0000"/>
                </a:solidFill>
              </a:rPr>
              <a:t>Degollar </a:t>
            </a:r>
            <a:r>
              <a:rPr lang="es-CO" b="1" dirty="0">
                <a:solidFill>
                  <a:srgbClr val="FF0000"/>
                </a:solidFill>
              </a:rPr>
              <a:t>a una persona con la espada: 10 coronas</a:t>
            </a:r>
          </a:p>
          <a:p>
            <a:pPr marL="0" indent="0" algn="ctr">
              <a:buNone/>
            </a:pPr>
            <a:r>
              <a:rPr lang="es-CO" b="1" dirty="0" smtClean="0">
                <a:solidFill>
                  <a:srgbClr val="FF0000"/>
                </a:solidFill>
              </a:rPr>
              <a:t>Colgar </a:t>
            </a:r>
            <a:r>
              <a:rPr lang="es-CO" b="1" dirty="0">
                <a:solidFill>
                  <a:srgbClr val="FF0000"/>
                </a:solidFill>
              </a:rPr>
              <a:t>a una persona: 18 coronas</a:t>
            </a:r>
          </a:p>
          <a:p>
            <a:pPr marL="0" indent="0" algn="ctr">
              <a:buNone/>
            </a:pPr>
            <a:r>
              <a:rPr lang="es-CO" b="1" dirty="0" smtClean="0">
                <a:solidFill>
                  <a:srgbClr val="FF0000"/>
                </a:solidFill>
              </a:rPr>
              <a:t>Estirar </a:t>
            </a:r>
            <a:r>
              <a:rPr lang="es-CO" b="1" dirty="0">
                <a:solidFill>
                  <a:srgbClr val="FF0000"/>
                </a:solidFill>
              </a:rPr>
              <a:t>violentamente un cuerpo: 5 coronas</a:t>
            </a:r>
          </a:p>
          <a:p>
            <a:pPr marL="0" indent="0" algn="ctr">
              <a:buNone/>
            </a:pPr>
            <a:r>
              <a:rPr lang="es-CO" b="1" dirty="0" smtClean="0">
                <a:solidFill>
                  <a:srgbClr val="FF0000"/>
                </a:solidFill>
              </a:rPr>
              <a:t>Cortar </a:t>
            </a:r>
            <a:r>
              <a:rPr lang="es-CO" b="1" dirty="0">
                <a:solidFill>
                  <a:srgbClr val="FF0000"/>
                </a:solidFill>
              </a:rPr>
              <a:t>nariz y orejas: 5 coronas</a:t>
            </a:r>
          </a:p>
          <a:p>
            <a:pPr marL="0" indent="0" algn="ctr">
              <a:buNone/>
            </a:pPr>
            <a:r>
              <a:rPr lang="es-CO" b="1" dirty="0" smtClean="0">
                <a:solidFill>
                  <a:srgbClr val="FF0000"/>
                </a:solidFill>
              </a:rPr>
              <a:t>Poner </a:t>
            </a:r>
            <a:r>
              <a:rPr lang="es-CO" b="1" dirty="0">
                <a:solidFill>
                  <a:srgbClr val="FF0000"/>
                </a:solidFill>
              </a:rPr>
              <a:t>a alguien en el potro: 8 </a:t>
            </a:r>
            <a:r>
              <a:rPr lang="es-CO" b="1" dirty="0" smtClean="0">
                <a:solidFill>
                  <a:srgbClr val="FF0000"/>
                </a:solidFill>
              </a:rPr>
              <a:t>coronas</a:t>
            </a:r>
            <a:endParaRPr lang="es-CO" b="1" dirty="0">
              <a:solidFill>
                <a:srgbClr val="FF0000"/>
              </a:solidFill>
            </a:endParaRPr>
          </a:p>
          <a:p>
            <a:pPr marL="0" indent="0" algn="ctr">
              <a:buNone/>
            </a:pPr>
            <a:r>
              <a:rPr lang="es-CO" b="1" dirty="0" smtClean="0">
                <a:solidFill>
                  <a:srgbClr val="FF0000"/>
                </a:solidFill>
              </a:rPr>
              <a:t>Un </a:t>
            </a:r>
            <a:r>
              <a:rPr lang="es-CO" b="1" dirty="0">
                <a:solidFill>
                  <a:srgbClr val="FF0000"/>
                </a:solidFill>
              </a:rPr>
              <a:t>golpe con varilla: 1 corona</a:t>
            </a:r>
          </a:p>
          <a:p>
            <a:pPr marL="0" indent="0" algn="ctr">
              <a:buNone/>
            </a:pPr>
            <a:r>
              <a:rPr lang="es-CO" b="1" dirty="0" smtClean="0">
                <a:solidFill>
                  <a:srgbClr val="FF0000"/>
                </a:solidFill>
              </a:rPr>
              <a:t>Por </a:t>
            </a:r>
            <a:r>
              <a:rPr lang="es-CO" b="1" dirty="0">
                <a:solidFill>
                  <a:srgbClr val="FF0000"/>
                </a:solidFill>
              </a:rPr>
              <a:t>cordeles para tensar sobre el potro, izar y colgar pesas, colocar torniquetes a las piernas: 30 coronas</a:t>
            </a:r>
          </a:p>
          <a:p>
            <a:pPr marL="0" indent="0" algn="ctr">
              <a:buNone/>
            </a:pPr>
            <a:r>
              <a:rPr lang="es-CO" b="1" dirty="0" smtClean="0">
                <a:solidFill>
                  <a:srgbClr val="FF0000"/>
                </a:solidFill>
              </a:rPr>
              <a:t>Expulsar </a:t>
            </a:r>
            <a:r>
              <a:rPr lang="es-CO" b="1" dirty="0">
                <a:solidFill>
                  <a:srgbClr val="FF0000"/>
                </a:solidFill>
              </a:rPr>
              <a:t>del pueblo: 1 </a:t>
            </a:r>
            <a:r>
              <a:rPr lang="es-CO" b="1" dirty="0" smtClean="0">
                <a:solidFill>
                  <a:srgbClr val="FF0000"/>
                </a:solidFill>
              </a:rPr>
              <a:t>corona</a:t>
            </a:r>
            <a:endParaRPr lang="es-CO" b="1" dirty="0">
              <a:solidFill>
                <a:srgbClr val="FF0000"/>
              </a:solidFill>
            </a:endParaRPr>
          </a:p>
          <a:p>
            <a:endParaRPr lang="es-CO" b="1" dirty="0">
              <a:solidFill>
                <a:srgbClr val="FF0000"/>
              </a:solidFill>
            </a:endParaRPr>
          </a:p>
        </p:txBody>
      </p:sp>
    </p:spTree>
    <p:extLst>
      <p:ext uri="{BB962C8B-B14F-4D97-AF65-F5344CB8AC3E}">
        <p14:creationId xmlns:p14="http://schemas.microsoft.com/office/powerpoint/2010/main" val="10489849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p:cTn id="2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7" end="7"/>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p:cTn id="3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8" end="8"/>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p:cTn id="3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9" end="9"/>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 calcmode="lin" valueType="num">
                                      <p:cBhvr>
                                        <p:cTn id="43"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10" end="10"/>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 calcmode="lin" valueType="num">
                                      <p:cBhvr>
                                        <p:cTn id="49"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11" end="11"/>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 calcmode="lin" valueType="num">
                                      <p:cBhvr>
                                        <p:cTn id="55"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2" end="12"/>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13" end="13"/>
                                            </p:txEl>
                                          </p:spTgt>
                                        </p:tgtEl>
                                        <p:attrNameLst>
                                          <p:attrName>style.visibility</p:attrName>
                                        </p:attrNameLst>
                                      </p:cBhvr>
                                      <p:to>
                                        <p:strVal val="visible"/>
                                      </p:to>
                                    </p:set>
                                    <p:anim calcmode="lin" valueType="num">
                                      <p:cBhvr>
                                        <p:cTn id="61"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13" end="13"/>
                                            </p:txEl>
                                          </p:spTgt>
                                        </p:tgtEl>
                                      </p:cBhvr>
                                    </p:animEffect>
                                  </p:childTnLst>
                                </p:cTn>
                              </p:par>
                              <p:par>
                                <p:cTn id="65" presetID="31" presetClass="entr" presetSubtype="0" fill="hold" nodeType="withEffect">
                                  <p:stCondLst>
                                    <p:cond delay="0"/>
                                  </p:stCondLst>
                                  <p:childTnLst>
                                    <p:set>
                                      <p:cBhvr>
                                        <p:cTn id="66" dur="1" fill="hold">
                                          <p:stCondLst>
                                            <p:cond delay="0"/>
                                          </p:stCondLst>
                                        </p:cTn>
                                        <p:tgtEl>
                                          <p:spTgt spid="3">
                                            <p:txEl>
                                              <p:pRg st="14" end="14"/>
                                            </p:txEl>
                                          </p:spTgt>
                                        </p:tgtEl>
                                        <p:attrNameLst>
                                          <p:attrName>style.visibility</p:attrName>
                                        </p:attrNameLst>
                                      </p:cBhvr>
                                      <p:to>
                                        <p:strVal val="visible"/>
                                      </p:to>
                                    </p:set>
                                    <p:anim calcmode="lin" valueType="num">
                                      <p:cBhvr>
                                        <p:cTn id="67" dur="1000" fill="hold"/>
                                        <p:tgtEl>
                                          <p:spTgt spid="3">
                                            <p:txEl>
                                              <p:pRg st="14" end="14"/>
                                            </p:txEl>
                                          </p:spTgt>
                                        </p:tgtEl>
                                        <p:attrNameLst>
                                          <p:attrName>ppt_w</p:attrName>
                                        </p:attrNameLst>
                                      </p:cBhvr>
                                      <p:tavLst>
                                        <p:tav tm="0">
                                          <p:val>
                                            <p:fltVal val="0"/>
                                          </p:val>
                                        </p:tav>
                                        <p:tav tm="100000">
                                          <p:val>
                                            <p:strVal val="#ppt_w"/>
                                          </p:val>
                                        </p:tav>
                                      </p:tavLst>
                                    </p:anim>
                                    <p:anim calcmode="lin" valueType="num">
                                      <p:cBhvr>
                                        <p:cTn id="68" dur="1000" fill="hold"/>
                                        <p:tgtEl>
                                          <p:spTgt spid="3">
                                            <p:txEl>
                                              <p:pRg st="14" end="14"/>
                                            </p:txEl>
                                          </p:spTgt>
                                        </p:tgtEl>
                                        <p:attrNameLst>
                                          <p:attrName>ppt_h</p:attrName>
                                        </p:attrNameLst>
                                      </p:cBhvr>
                                      <p:tavLst>
                                        <p:tav tm="0">
                                          <p:val>
                                            <p:fltVal val="0"/>
                                          </p:val>
                                        </p:tav>
                                        <p:tav tm="100000">
                                          <p:val>
                                            <p:strVal val="#ppt_h"/>
                                          </p:val>
                                        </p:tav>
                                      </p:tavLst>
                                    </p:anim>
                                    <p:anim calcmode="lin" valueType="num">
                                      <p:cBhvr>
                                        <p:cTn id="69" dur="1000" fill="hold"/>
                                        <p:tgtEl>
                                          <p:spTgt spid="3">
                                            <p:txEl>
                                              <p:pRg st="14" end="14"/>
                                            </p:txEl>
                                          </p:spTgt>
                                        </p:tgtEl>
                                        <p:attrNameLst>
                                          <p:attrName>style.rotation</p:attrName>
                                        </p:attrNameLst>
                                      </p:cBhvr>
                                      <p:tavLst>
                                        <p:tav tm="0">
                                          <p:val>
                                            <p:fltVal val="90"/>
                                          </p:val>
                                        </p:tav>
                                        <p:tav tm="100000">
                                          <p:val>
                                            <p:fltVal val="0"/>
                                          </p:val>
                                        </p:tav>
                                      </p:tavLst>
                                    </p:anim>
                                    <p:animEffect transition="in" filter="fade">
                                      <p:cBhvr>
                                        <p:cTn id="70" dur="1000"/>
                                        <p:tgtEl>
                                          <p:spTgt spid="3">
                                            <p:txEl>
                                              <p:pRg st="14" end="14"/>
                                            </p:txEl>
                                          </p:spTgt>
                                        </p:tgtEl>
                                      </p:cBhvr>
                                    </p:animEffect>
                                  </p:childTnLst>
                                </p:cTn>
                              </p:par>
                              <p:par>
                                <p:cTn id="71" presetID="31" presetClass="entr" presetSubtype="0" fill="hold" nodeType="withEffect">
                                  <p:stCondLst>
                                    <p:cond delay="0"/>
                                  </p:stCondLst>
                                  <p:childTnLst>
                                    <p:set>
                                      <p:cBhvr>
                                        <p:cTn id="72" dur="1" fill="hold">
                                          <p:stCondLst>
                                            <p:cond delay="0"/>
                                          </p:stCondLst>
                                        </p:cTn>
                                        <p:tgtEl>
                                          <p:spTgt spid="3">
                                            <p:txEl>
                                              <p:pRg st="15" end="15"/>
                                            </p:txEl>
                                          </p:spTgt>
                                        </p:tgtEl>
                                        <p:attrNameLst>
                                          <p:attrName>style.visibility</p:attrName>
                                        </p:attrNameLst>
                                      </p:cBhvr>
                                      <p:to>
                                        <p:strVal val="visible"/>
                                      </p:to>
                                    </p:set>
                                    <p:anim calcmode="lin" valueType="num">
                                      <p:cBhvr>
                                        <p:cTn id="73" dur="1000" fill="hold"/>
                                        <p:tgtEl>
                                          <p:spTgt spid="3">
                                            <p:txEl>
                                              <p:pRg st="15" end="15"/>
                                            </p:txEl>
                                          </p:spTgt>
                                        </p:tgtEl>
                                        <p:attrNameLst>
                                          <p:attrName>ppt_w</p:attrName>
                                        </p:attrNameLst>
                                      </p:cBhvr>
                                      <p:tavLst>
                                        <p:tav tm="0">
                                          <p:val>
                                            <p:fltVal val="0"/>
                                          </p:val>
                                        </p:tav>
                                        <p:tav tm="100000">
                                          <p:val>
                                            <p:strVal val="#ppt_w"/>
                                          </p:val>
                                        </p:tav>
                                      </p:tavLst>
                                    </p:anim>
                                    <p:anim calcmode="lin" valueType="num">
                                      <p:cBhvr>
                                        <p:cTn id="74" dur="1000" fill="hold"/>
                                        <p:tgtEl>
                                          <p:spTgt spid="3">
                                            <p:txEl>
                                              <p:pRg st="15" end="15"/>
                                            </p:txEl>
                                          </p:spTgt>
                                        </p:tgtEl>
                                        <p:attrNameLst>
                                          <p:attrName>ppt_h</p:attrName>
                                        </p:attrNameLst>
                                      </p:cBhvr>
                                      <p:tavLst>
                                        <p:tav tm="0">
                                          <p:val>
                                            <p:fltVal val="0"/>
                                          </p:val>
                                        </p:tav>
                                        <p:tav tm="100000">
                                          <p:val>
                                            <p:strVal val="#ppt_h"/>
                                          </p:val>
                                        </p:tav>
                                      </p:tavLst>
                                    </p:anim>
                                    <p:anim calcmode="lin" valueType="num">
                                      <p:cBhvr>
                                        <p:cTn id="75" dur="1000" fill="hold"/>
                                        <p:tgtEl>
                                          <p:spTgt spid="3">
                                            <p:txEl>
                                              <p:pRg st="15" end="15"/>
                                            </p:txEl>
                                          </p:spTgt>
                                        </p:tgtEl>
                                        <p:attrNameLst>
                                          <p:attrName>style.rotation</p:attrName>
                                        </p:attrNameLst>
                                      </p:cBhvr>
                                      <p:tavLst>
                                        <p:tav tm="0">
                                          <p:val>
                                            <p:fltVal val="90"/>
                                          </p:val>
                                        </p:tav>
                                        <p:tav tm="100000">
                                          <p:val>
                                            <p:fltVal val="0"/>
                                          </p:val>
                                        </p:tav>
                                      </p:tavLst>
                                    </p:anim>
                                    <p:animEffect transition="in" filter="fade">
                                      <p:cBhvr>
                                        <p:cTn id="76" dur="10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p:spPr>
        <p:txBody>
          <a:bodyPr>
            <a:normAutofit fontScale="77500" lnSpcReduction="20000"/>
          </a:bodyPr>
          <a:lstStyle/>
          <a:p>
            <a:pPr marL="0" indent="0" algn="ctr">
              <a:buNone/>
            </a:pPr>
            <a:endParaRPr lang="es-CO" dirty="0" smtClean="0"/>
          </a:p>
          <a:p>
            <a:pPr marL="0" indent="0" algn="ctr">
              <a:buNone/>
            </a:pPr>
            <a:r>
              <a:rPr lang="es-CO" dirty="0" smtClean="0">
                <a:solidFill>
                  <a:srgbClr val="FF0000"/>
                </a:solidFill>
              </a:rPr>
              <a:t>El </a:t>
            </a:r>
            <a:r>
              <a:rPr lang="es-CO" dirty="0">
                <a:solidFill>
                  <a:srgbClr val="FF0000"/>
                </a:solidFill>
              </a:rPr>
              <a:t>dinero y los bienes robados con asesinatos, especialmente a mujeres, le llegaba directamente o indirectamente a la Iglesia. Los recursos de los robos con muerte de brujas, se usaron, por ejemplo en Alemania, en la construcción del palacio de los arzobispos de Mainz (Maguncia) o para las iglesias en Goßmannsdorf y Gerbrunn. 13) pag. 136</a:t>
            </a:r>
          </a:p>
          <a:p>
            <a:endParaRPr lang="es-CO" dirty="0"/>
          </a:p>
          <a:p>
            <a:pPr marL="0" indent="0" algn="ctr">
              <a:buNone/>
            </a:pPr>
            <a:r>
              <a:rPr lang="es-CO" dirty="0" smtClean="0"/>
              <a:t> </a:t>
            </a:r>
            <a:r>
              <a:rPr lang="es-CO" dirty="0"/>
              <a:t>También el palacio de Johannisburg, en la ciudad de Aschaffenburg, fue construido con dinero sangriento.</a:t>
            </a:r>
          </a:p>
          <a:p>
            <a:endParaRPr lang="es-CO" dirty="0"/>
          </a:p>
          <a:p>
            <a:pPr marL="0" indent="0" algn="ctr">
              <a:buNone/>
            </a:pPr>
            <a:r>
              <a:rPr lang="es-CO" dirty="0" smtClean="0"/>
              <a:t>No </a:t>
            </a:r>
            <a:r>
              <a:rPr lang="es-CO" dirty="0"/>
              <a:t>hay que olvidar: Este dinero ensangrentado, apropiado mediante robos con asesinato, es aún hoy en día parte de la fortuna de la Iglesia – que se ha visto incrementada en miles de millones a raíz de los intereses, más los intereses sobre los intereses ganados hasta ahora.</a:t>
            </a:r>
          </a:p>
          <a:p>
            <a:endParaRPr lang="es-CO" dirty="0"/>
          </a:p>
          <a:p>
            <a:endParaRPr lang="es-CO" dirty="0"/>
          </a:p>
        </p:txBody>
      </p:sp>
    </p:spTree>
    <p:extLst>
      <p:ext uri="{BB962C8B-B14F-4D97-AF65-F5344CB8AC3E}">
        <p14:creationId xmlns:p14="http://schemas.microsoft.com/office/powerpoint/2010/main" val="28758606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p:spPr>
        <p:txBody>
          <a:bodyPr>
            <a:normAutofit fontScale="92500" lnSpcReduction="10000"/>
          </a:bodyPr>
          <a:lstStyle/>
          <a:p>
            <a:pPr marL="0" indent="0" algn="ctr">
              <a:buNone/>
            </a:pPr>
            <a:r>
              <a:rPr lang="es-CO" dirty="0"/>
              <a:t>El catolicismo, difundido especialmente en América y Europa, representa una tendencia de fe muy </a:t>
            </a:r>
            <a:r>
              <a:rPr lang="es-CO" dirty="0" smtClean="0"/>
              <a:t>abstrusa (</a:t>
            </a:r>
            <a:r>
              <a:rPr lang="es-ES" u="sng" dirty="0" smtClean="0">
                <a:latin typeface="Agency FB" pitchFamily="34" charset="0"/>
              </a:rPr>
              <a:t>Que </a:t>
            </a:r>
            <a:r>
              <a:rPr lang="es-ES" u="sng" dirty="0">
                <a:latin typeface="Agency FB" pitchFamily="34" charset="0"/>
              </a:rPr>
              <a:t>es difícil de </a:t>
            </a:r>
            <a:r>
              <a:rPr lang="es-ES" u="sng" dirty="0" smtClean="0">
                <a:latin typeface="Agency FB" pitchFamily="34" charset="0"/>
              </a:rPr>
              <a:t>comprender</a:t>
            </a:r>
            <a:r>
              <a:rPr lang="es-ES" dirty="0" smtClean="0"/>
              <a:t>). </a:t>
            </a:r>
          </a:p>
          <a:p>
            <a:pPr marL="0" indent="0" algn="ctr">
              <a:buNone/>
            </a:pPr>
            <a:r>
              <a:rPr lang="es-CO" dirty="0" smtClean="0"/>
              <a:t> </a:t>
            </a:r>
            <a:r>
              <a:rPr lang="es-CO" dirty="0">
                <a:solidFill>
                  <a:srgbClr val="FF0000"/>
                </a:solidFill>
              </a:rPr>
              <a:t>A los asesinos en serie, que han enviado a cientos de mujeres, hombres, ancianos y niños a una brutal muerte, se les hacen </a:t>
            </a:r>
            <a:r>
              <a:rPr lang="es-CO" b="1" dirty="0">
                <a:solidFill>
                  <a:srgbClr val="FF0000"/>
                </a:solidFill>
              </a:rPr>
              <a:t>estatuas</a:t>
            </a:r>
            <a:r>
              <a:rPr lang="es-CO" dirty="0">
                <a:solidFill>
                  <a:srgbClr val="FF0000"/>
                </a:solidFill>
              </a:rPr>
              <a:t> y más </a:t>
            </a:r>
            <a:r>
              <a:rPr lang="es-CO" b="1" dirty="0">
                <a:solidFill>
                  <a:srgbClr val="FF0000"/>
                </a:solidFill>
              </a:rPr>
              <a:t>estatuas</a:t>
            </a:r>
            <a:r>
              <a:rPr lang="es-CO" dirty="0">
                <a:solidFill>
                  <a:srgbClr val="FF0000"/>
                </a:solidFill>
              </a:rPr>
              <a:t> (En la imagen dos quemadores de brujas de Würzburg: Julius Echter y Johann Gottfried von Aschhausen), </a:t>
            </a:r>
            <a:r>
              <a:rPr lang="es-CO" b="1" dirty="0">
                <a:solidFill>
                  <a:srgbClr val="FF0000"/>
                </a:solidFill>
                <a:latin typeface="Agency FB" pitchFamily="34" charset="0"/>
              </a:rPr>
              <a:t>y se nombran fuentes y calles en su memoria</a:t>
            </a:r>
            <a:r>
              <a:rPr lang="es-CO" dirty="0">
                <a:solidFill>
                  <a:srgbClr val="FF0000"/>
                </a:solidFill>
              </a:rPr>
              <a:t>, </a:t>
            </a:r>
            <a:endParaRPr lang="es-CO" dirty="0" smtClean="0">
              <a:solidFill>
                <a:srgbClr val="FF0000"/>
              </a:solidFill>
            </a:endParaRPr>
          </a:p>
          <a:p>
            <a:pPr marL="0" indent="0" algn="ctr">
              <a:buNone/>
            </a:pPr>
            <a:r>
              <a:rPr lang="es-CO" dirty="0" smtClean="0"/>
              <a:t>pero </a:t>
            </a:r>
            <a:r>
              <a:rPr lang="es-CO" dirty="0"/>
              <a:t>para  las víctimas no se encuentra ni siquiera una placa conmemorativa. En la manera de pensar posiblemente no ha de haber cambiado mucho.</a:t>
            </a:r>
          </a:p>
          <a:p>
            <a:endParaRPr lang="es-CO" dirty="0"/>
          </a:p>
        </p:txBody>
      </p:sp>
    </p:spTree>
    <p:extLst>
      <p:ext uri="{BB962C8B-B14F-4D97-AF65-F5344CB8AC3E}">
        <p14:creationId xmlns:p14="http://schemas.microsoft.com/office/powerpoint/2010/main" val="168677087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85000" lnSpcReduction="20000"/>
          </a:bodyPr>
          <a:lstStyle/>
          <a:p>
            <a:pPr marL="0" indent="0" algn="ctr">
              <a:buNone/>
            </a:pPr>
            <a:r>
              <a:rPr lang="es-CO" sz="5100" b="1" u="sng" dirty="0"/>
              <a:t>Súper rica mediante falsificaciones</a:t>
            </a:r>
          </a:p>
          <a:p>
            <a:endParaRPr lang="es-CO" dirty="0"/>
          </a:p>
          <a:p>
            <a:pPr marL="0" indent="0" algn="ctr">
              <a:buNone/>
            </a:pPr>
            <a:r>
              <a:rPr lang="es-CO" dirty="0"/>
              <a:t>Para aumentar los bienes raíces de la Iglesia, monjes y otros miembros del clero falsificaban </a:t>
            </a:r>
            <a:r>
              <a:rPr lang="es-CO" dirty="0" smtClean="0"/>
              <a:t>documentos.</a:t>
            </a:r>
            <a:endParaRPr lang="es-CO" dirty="0"/>
          </a:p>
          <a:p>
            <a:pPr marL="0" indent="0">
              <a:buNone/>
            </a:pPr>
            <a:endParaRPr lang="es-CO" dirty="0"/>
          </a:p>
          <a:p>
            <a:pPr marL="0" indent="0" algn="ctr">
              <a:buNone/>
            </a:pPr>
            <a:r>
              <a:rPr lang="es-CO" dirty="0"/>
              <a:t>Si un obispo o un abad </a:t>
            </a:r>
            <a:r>
              <a:rPr lang="es-CO" dirty="0" smtClean="0"/>
              <a:t>(quiere decir, cura, párroco), quería </a:t>
            </a:r>
            <a:r>
              <a:rPr lang="es-CO" dirty="0"/>
              <a:t>aumentar su propiedad, muchas veces se hacía confeccionar una falsificación, que luego era “encontrada” en el archivo y que demostraba que este o aquel príncipe de tiempos pasados había legado el terreno correspondiente al convento. </a:t>
            </a:r>
            <a:endParaRPr lang="es-CO" dirty="0" smtClean="0"/>
          </a:p>
          <a:p>
            <a:pPr marL="0" indent="0">
              <a:buNone/>
            </a:pPr>
            <a:endParaRPr lang="es-CO" dirty="0"/>
          </a:p>
          <a:p>
            <a:pPr marL="0" indent="0" algn="ctr">
              <a:buNone/>
            </a:pPr>
            <a:r>
              <a:rPr lang="es-CO" b="1" dirty="0" smtClean="0">
                <a:solidFill>
                  <a:srgbClr val="FF0000"/>
                </a:solidFill>
              </a:rPr>
              <a:t>¿</a:t>
            </a:r>
            <a:r>
              <a:rPr lang="es-CO" b="1" dirty="0">
                <a:solidFill>
                  <a:srgbClr val="FF0000"/>
                </a:solidFill>
              </a:rPr>
              <a:t>Qué podían hacer los campesinos en contra de esto?, ya que la mayoría de las veces no sabían leer ni escribir? </a:t>
            </a:r>
          </a:p>
          <a:p>
            <a:endParaRPr lang="es-CO" b="1" dirty="0">
              <a:solidFill>
                <a:srgbClr val="FF0000"/>
              </a:solidFill>
            </a:endParaRPr>
          </a:p>
          <a:p>
            <a:endParaRPr lang="es-CO" dirty="0"/>
          </a:p>
        </p:txBody>
      </p:sp>
    </p:spTree>
    <p:extLst>
      <p:ext uri="{BB962C8B-B14F-4D97-AF65-F5344CB8AC3E}">
        <p14:creationId xmlns:p14="http://schemas.microsoft.com/office/powerpoint/2010/main" val="298658112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fontScale="92500" lnSpcReduction="10000"/>
          </a:bodyPr>
          <a:lstStyle/>
          <a:p>
            <a:pPr marL="0" indent="0" algn="ctr">
              <a:buNone/>
            </a:pPr>
            <a:r>
              <a:rPr lang="es-CO" dirty="0"/>
              <a:t>Hubo monjes que habían aprendido el arte de falsificar y que recorrían el país de convento en convento para ejercer su oficio. </a:t>
            </a:r>
          </a:p>
          <a:p>
            <a:endParaRPr lang="es-CO" dirty="0"/>
          </a:p>
          <a:p>
            <a:pPr marL="0" indent="0" algn="ctr">
              <a:buNone/>
            </a:pPr>
            <a:r>
              <a:rPr lang="es-CO" b="1" dirty="0">
                <a:solidFill>
                  <a:srgbClr val="FF0000"/>
                </a:solidFill>
              </a:rPr>
              <a:t>En su lecho de muerte, el monje Gueron reconoció que había recorrido toda Francia para confeccionar falsos documentos para monasterios e Iglesias. </a:t>
            </a:r>
            <a:endParaRPr lang="es-CO" b="1" dirty="0" smtClean="0">
              <a:solidFill>
                <a:srgbClr val="FF0000"/>
              </a:solidFill>
            </a:endParaRPr>
          </a:p>
          <a:p>
            <a:pPr marL="0" indent="0" algn="ctr">
              <a:buNone/>
            </a:pPr>
            <a:r>
              <a:rPr lang="es-CO" b="1" dirty="0" smtClean="0">
                <a:solidFill>
                  <a:srgbClr val="FF0000"/>
                </a:solidFill>
              </a:rPr>
              <a:t>16</a:t>
            </a:r>
            <a:r>
              <a:rPr lang="es-CO" b="1" dirty="0">
                <a:solidFill>
                  <a:srgbClr val="FF0000"/>
                </a:solidFill>
              </a:rPr>
              <a:t>) pág. 83 </a:t>
            </a:r>
          </a:p>
          <a:p>
            <a:endParaRPr lang="es-CO" dirty="0"/>
          </a:p>
          <a:p>
            <a:pPr marL="0" indent="0" algn="ctr">
              <a:buNone/>
            </a:pPr>
            <a:r>
              <a:rPr lang="es-CO" dirty="0"/>
              <a:t>En el sur de Alemania, el convento benedictino de Reichenau, en el lago de Constanza, se hizo cargo de este trabajo criminal. 17) pág. 23 </a:t>
            </a:r>
          </a:p>
          <a:p>
            <a:endParaRPr lang="es-CO" dirty="0"/>
          </a:p>
        </p:txBody>
      </p:sp>
    </p:spTree>
    <p:extLst>
      <p:ext uri="{BB962C8B-B14F-4D97-AF65-F5344CB8AC3E}">
        <p14:creationId xmlns:p14="http://schemas.microsoft.com/office/powerpoint/2010/main" val="294095244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77500" lnSpcReduction="20000"/>
          </a:bodyPr>
          <a:lstStyle/>
          <a:p>
            <a:pPr marL="0" indent="0" algn="ctr">
              <a:buNone/>
            </a:pPr>
            <a:r>
              <a:rPr lang="es-CO" sz="4200" b="1" dirty="0"/>
              <a:t>Una gran parte de los documentos medievales son falsificaciones</a:t>
            </a:r>
          </a:p>
          <a:p>
            <a:endParaRPr lang="es-CO" dirty="0"/>
          </a:p>
          <a:p>
            <a:pPr marL="0" indent="0" algn="ctr">
              <a:buNone/>
            </a:pPr>
            <a:r>
              <a:rPr lang="es-CO" b="1" dirty="0">
                <a:solidFill>
                  <a:srgbClr val="0070C0"/>
                </a:solidFill>
              </a:rPr>
              <a:t>La guinda de la torta de la criminalidad se la adjudicó el papa Esteban II (*757), afirmando que Constantino le había regalado todos los territorios de Occidente. No pocos que consideraban esta “donación de Constantino” como una falsificación, tuvieron que pagar con su vida esta declaración, así por ejemplo Johannes Dränsdorf, en Heidelberg, aún en el año 1425 y el jefe de la comunidad de los valdenses Friedrich Reiser, en Estrasburgo. 11) pág. 51</a:t>
            </a:r>
          </a:p>
          <a:p>
            <a:endParaRPr lang="es-CO" dirty="0"/>
          </a:p>
          <a:p>
            <a:pPr marL="0" indent="0" algn="ctr">
              <a:buNone/>
            </a:pPr>
            <a:r>
              <a:rPr lang="es-CO" dirty="0"/>
              <a:t>La donación de Constantino se basaba en la siguiente leyenda: según ella, el perseguidor de cristianos Constantino fue sanado por el papa Silvestre I de la lepra, fue convertido y bautizado, y en agradecimiento no sólo le regaló al papa el territorio del Laterano, sino todas las provincias de Italia y los países occidentales.</a:t>
            </a:r>
          </a:p>
          <a:p>
            <a:endParaRPr lang="es-CO" dirty="0"/>
          </a:p>
          <a:p>
            <a:endParaRPr lang="es-CO" dirty="0"/>
          </a:p>
          <a:p>
            <a:endParaRPr lang="es-CO" dirty="0"/>
          </a:p>
        </p:txBody>
      </p:sp>
    </p:spTree>
    <p:extLst>
      <p:ext uri="{BB962C8B-B14F-4D97-AF65-F5344CB8AC3E}">
        <p14:creationId xmlns:p14="http://schemas.microsoft.com/office/powerpoint/2010/main" val="8073957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a:blipFill>
            <a:blip r:embed="rId2"/>
            <a:tile tx="0" ty="0" sx="100000" sy="100000" flip="none" algn="tl"/>
          </a:blipFill>
        </p:spPr>
        <p:txBody>
          <a:bodyPr>
            <a:normAutofit fontScale="85000" lnSpcReduction="20000"/>
          </a:bodyPr>
          <a:lstStyle/>
          <a:p>
            <a:pPr marL="0" indent="0" algn="ctr">
              <a:buNone/>
            </a:pPr>
            <a:r>
              <a:rPr lang="es-CO" dirty="0"/>
              <a:t>Después de que ya en el siglo XII los seguidores de Arnoldo de Brescia se habían dado cuenta de la falsificación, en 1440, el secretario papal y humanista </a:t>
            </a:r>
            <a:r>
              <a:rPr lang="es-CO" dirty="0" smtClean="0"/>
              <a:t>Laurentes </a:t>
            </a:r>
            <a:r>
              <a:rPr lang="es-CO" dirty="0"/>
              <a:t>Valla puso definitivamente al descubierto la </a:t>
            </a:r>
            <a:r>
              <a:rPr lang="es-CO" dirty="0" smtClean="0"/>
              <a:t>superchería </a:t>
            </a:r>
            <a:r>
              <a:rPr lang="es-CO" dirty="0"/>
              <a:t>en un escrito. Según el escritor alemán y crítico de la Iglesia, </a:t>
            </a:r>
            <a:r>
              <a:rPr lang="es-CO" dirty="0" smtClean="0"/>
              <a:t>Descere, </a:t>
            </a:r>
            <a:r>
              <a:rPr lang="es-CO" dirty="0"/>
              <a:t>los historiadores católico-romanos, reconocieron la falsificación sólo a partir del siglo XIX. 10) pág. 106 </a:t>
            </a:r>
          </a:p>
          <a:p>
            <a:endParaRPr lang="es-CO" dirty="0"/>
          </a:p>
          <a:p>
            <a:pPr marL="0" indent="0" algn="ctr">
              <a:buNone/>
            </a:pPr>
            <a:r>
              <a:rPr lang="es-CO" dirty="0"/>
              <a:t>Las Iglesias de Alemania son todavía los más grandes terratenientes del país, igual que en muchos otros Estados</a:t>
            </a:r>
            <a:r>
              <a:rPr lang="es-CO" dirty="0" smtClean="0"/>
              <a:t>.</a:t>
            </a:r>
          </a:p>
          <a:p>
            <a:pPr marL="0" indent="0">
              <a:buNone/>
            </a:pPr>
            <a:r>
              <a:rPr lang="es-CO" dirty="0" smtClean="0"/>
              <a:t> </a:t>
            </a:r>
          </a:p>
          <a:p>
            <a:pPr marL="0" indent="0" algn="ctr">
              <a:buNone/>
            </a:pPr>
            <a:r>
              <a:rPr lang="es-CO" sz="3300" b="1" dirty="0" smtClean="0"/>
              <a:t>La pregunta es: ¿Cuántas </a:t>
            </a:r>
            <a:r>
              <a:rPr lang="es-CO" sz="3300" b="1" dirty="0"/>
              <a:t>de estas propiedades habrán sido compradas con dinero ganado honestamente? ¿Y cuánto fue robado, estafado o quitado? </a:t>
            </a:r>
          </a:p>
          <a:p>
            <a:endParaRPr lang="es-CO" dirty="0"/>
          </a:p>
        </p:txBody>
      </p:sp>
    </p:spTree>
    <p:extLst>
      <p:ext uri="{BB962C8B-B14F-4D97-AF65-F5344CB8AC3E}">
        <p14:creationId xmlns:p14="http://schemas.microsoft.com/office/powerpoint/2010/main" val="222633533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62500" lnSpcReduction="20000"/>
          </a:bodyPr>
          <a:lstStyle/>
          <a:p>
            <a:pPr marL="0" indent="0" algn="ctr">
              <a:buNone/>
            </a:pPr>
            <a:r>
              <a:rPr lang="es-CO" sz="4600" b="1" u="sng" dirty="0"/>
              <a:t>Súper rica por </a:t>
            </a:r>
            <a:r>
              <a:rPr lang="es-CO" sz="4600" b="1" u="sng" dirty="0" smtClean="0"/>
              <a:t>apoderarse </a:t>
            </a:r>
            <a:r>
              <a:rPr lang="es-CO" sz="4600" b="1" u="sng" dirty="0"/>
              <a:t>fraudulentamente de herencias </a:t>
            </a:r>
          </a:p>
          <a:p>
            <a:endParaRPr lang="es-CO" dirty="0"/>
          </a:p>
          <a:p>
            <a:pPr marL="0" indent="0" algn="ctr">
              <a:buNone/>
            </a:pPr>
            <a:r>
              <a:rPr lang="es-CO" sz="3800" dirty="0"/>
              <a:t>Un factor importante para el incremento de los bienes raíces de la Iglesia, desde la antigüedad, pero en especial en la Edad Media, fueron las </a:t>
            </a:r>
            <a:r>
              <a:rPr lang="es-CO" sz="3800" dirty="0" smtClean="0"/>
              <a:t>herencias. Ya </a:t>
            </a:r>
            <a:r>
              <a:rPr lang="es-CO" sz="3800" dirty="0"/>
              <a:t>en el siglo IV, el apoderarse fraudulentamente de herencias por el entonces papa Dámaso fue tan terrible, que incluso tuvo que intervenir el emperador. </a:t>
            </a:r>
            <a:endParaRPr lang="es-CO" sz="3800" dirty="0" smtClean="0"/>
          </a:p>
          <a:p>
            <a:pPr marL="0" indent="0" algn="ctr">
              <a:buNone/>
            </a:pPr>
            <a:r>
              <a:rPr lang="es-CO" sz="3800" dirty="0" smtClean="0"/>
              <a:t>7</a:t>
            </a:r>
            <a:r>
              <a:rPr lang="es-CO" sz="3800" dirty="0"/>
              <a:t>) pág. </a:t>
            </a:r>
            <a:r>
              <a:rPr lang="es-CO" sz="3800" dirty="0" smtClean="0"/>
              <a:t>496</a:t>
            </a:r>
            <a:endParaRPr lang="es-CO" sz="3800" dirty="0"/>
          </a:p>
          <a:p>
            <a:pPr marL="0" indent="0">
              <a:buNone/>
            </a:pPr>
            <a:endParaRPr lang="es-CO" sz="3800" dirty="0" smtClean="0"/>
          </a:p>
          <a:p>
            <a:pPr marL="0" indent="0" algn="ctr">
              <a:buNone/>
            </a:pPr>
            <a:r>
              <a:rPr lang="es-CO" sz="3800" dirty="0" smtClean="0"/>
              <a:t>Para </a:t>
            </a:r>
            <a:r>
              <a:rPr lang="es-CO" sz="3800" dirty="0"/>
              <a:t>no entrar en sospecha de herejía, cada terrateniente o arrendatario, después de su muerte, dejaba una parte a la Iglesia. Porque incluso un muerto podía ser acusado de hereje, para robarle después toda la herencia a sus descendientes. Además, el sospechoso de herejía, bajo ciertas condiciones no recibía un lugar para ser enterrado en tierra consagrada. Bajo esta presión moral fueron aumentando las tierras de la Iglesia. 14) pág. </a:t>
            </a:r>
            <a:r>
              <a:rPr lang="es-CO" sz="3800" dirty="0" smtClean="0"/>
              <a:t>454</a:t>
            </a:r>
            <a:endParaRPr lang="es-CO" sz="3800" dirty="0"/>
          </a:p>
        </p:txBody>
      </p:sp>
    </p:spTree>
    <p:extLst>
      <p:ext uri="{BB962C8B-B14F-4D97-AF65-F5344CB8AC3E}">
        <p14:creationId xmlns:p14="http://schemas.microsoft.com/office/powerpoint/2010/main" val="20909668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62500" lnSpcReduction="20000"/>
          </a:bodyPr>
          <a:lstStyle/>
          <a:p>
            <a:pPr marL="0" indent="0">
              <a:buNone/>
            </a:pPr>
            <a:endParaRPr lang="es-CO" dirty="0" smtClean="0"/>
          </a:p>
          <a:p>
            <a:pPr marL="0" indent="0" algn="ctr">
              <a:buNone/>
            </a:pPr>
            <a:r>
              <a:rPr lang="es-CO" dirty="0" smtClean="0"/>
              <a:t>El </a:t>
            </a:r>
            <a:r>
              <a:rPr lang="es-CO" dirty="0"/>
              <a:t>papa Alejandro III dispuso ya en 1170, que ningún testamento que no fuese hecho en presencia de un sacerdote, sería válido . 14) pág. 454</a:t>
            </a:r>
          </a:p>
          <a:p>
            <a:endParaRPr lang="es-CO" dirty="0"/>
          </a:p>
          <a:p>
            <a:pPr marL="0" indent="0" algn="ctr">
              <a:buNone/>
            </a:pPr>
            <a:r>
              <a:rPr lang="es-CO" dirty="0"/>
              <a:t>Cada notario mundano que extendía un testamento sin observar esta disposición del papa, era castigado con la excomunión. 14) pág. 454 </a:t>
            </a:r>
          </a:p>
          <a:p>
            <a:endParaRPr lang="es-CO" dirty="0"/>
          </a:p>
          <a:p>
            <a:pPr marL="0" indent="0" algn="ctr">
              <a:buNone/>
            </a:pPr>
            <a:r>
              <a:rPr lang="es-CO" b="1" dirty="0">
                <a:solidFill>
                  <a:srgbClr val="FF0000"/>
                </a:solidFill>
              </a:rPr>
              <a:t>La Iglesia reclamaba exclusivamente para sí, el derecho de confirmar judicialmente un testamento. 14) pág. 454</a:t>
            </a:r>
          </a:p>
          <a:p>
            <a:endParaRPr lang="es-CO" b="1" dirty="0">
              <a:solidFill>
                <a:srgbClr val="FF0000"/>
              </a:solidFill>
            </a:endParaRPr>
          </a:p>
          <a:p>
            <a:pPr marL="0" indent="0" algn="ctr">
              <a:buNone/>
            </a:pPr>
            <a:r>
              <a:rPr lang="es-CO" b="1" dirty="0">
                <a:solidFill>
                  <a:srgbClr val="FF0000"/>
                </a:solidFill>
              </a:rPr>
              <a:t>Las herencias testamentarias valían, según la Iglesia, como un medio fiable para reducir el tiempo en el purgatorio. Así el miedo a los eternos castigos infernales hacía que las personas enfermasen, si no aportaban a la Iglesia un buen montón de dinero. Y esto sucede hasta hoy en día. 14) pág. 454</a:t>
            </a:r>
          </a:p>
          <a:p>
            <a:endParaRPr lang="es-CO" dirty="0"/>
          </a:p>
          <a:p>
            <a:pPr marL="0" indent="0" algn="ctr">
              <a:buNone/>
            </a:pPr>
            <a:r>
              <a:rPr lang="es-CO" dirty="0"/>
              <a:t>La ética cristiana de la reparación fue expuesta de la siguiente manera: A los comerciantes usureros se les decía que la única manera de alcanzar la salvación era la devolución total de sus ganancias. Por regla general la devolución no se le hacía a los afectados, y en su lugar se fundaban nuevas fundaciones eclesiales. 7) pág. 504</a:t>
            </a:r>
          </a:p>
          <a:p>
            <a:endParaRPr lang="es-CO" dirty="0"/>
          </a:p>
        </p:txBody>
      </p:sp>
    </p:spTree>
    <p:extLst>
      <p:ext uri="{BB962C8B-B14F-4D97-AF65-F5344CB8AC3E}">
        <p14:creationId xmlns:p14="http://schemas.microsoft.com/office/powerpoint/2010/main" val="1949741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9" dur="500"/>
                                        <p:tgtEl>
                                          <p:spTgt spid="3">
                                            <p:txEl>
                                              <p:pRg st="5" end="5"/>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 calcmode="lin" valueType="num">
                                      <p:cBhvr>
                                        <p:cTn id="1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14" dur="500"/>
                                        <p:tgtEl>
                                          <p:spTgt spid="3">
                                            <p:txEl>
                                              <p:pRg st="7" end="7"/>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anim calcmode="lin" valueType="num">
                                      <p:cBhvr>
                                        <p:cTn id="1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1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62500" lnSpcReduction="20000"/>
          </a:bodyPr>
          <a:lstStyle/>
          <a:p>
            <a:pPr marL="0" indent="0" algn="ctr">
              <a:buNone/>
            </a:pPr>
            <a:r>
              <a:rPr lang="es-CO" dirty="0"/>
              <a:t>El padre de la Iglesia Salvian predicaba sin miramientos en el siglo V: ”</a:t>
            </a:r>
            <a:r>
              <a:rPr lang="es-CO" dirty="0">
                <a:latin typeface="Agency FB" pitchFamily="34" charset="0"/>
              </a:rPr>
              <a:t>Aquel que deja su fortuna a sus hijos, en vez de entregarla a la Iglesia, actúa en contra de la voluntad de Dios y en contra de su ventaja. Mientras cuida por el bienestar terrenal de sus hijos, defrauda su propio bienestar en el cielo</a:t>
            </a:r>
            <a:r>
              <a:rPr lang="es-CO" dirty="0"/>
              <a:t>.” 7) pág. 504</a:t>
            </a:r>
          </a:p>
          <a:p>
            <a:endParaRPr lang="es-CO" dirty="0"/>
          </a:p>
          <a:p>
            <a:pPr marL="0" indent="0" algn="ctr">
              <a:buNone/>
            </a:pPr>
            <a:r>
              <a:rPr lang="es-CO" dirty="0"/>
              <a:t>San Basilio lo formulaba de la siguiente manera: “</a:t>
            </a:r>
            <a:r>
              <a:rPr lang="es-CO" dirty="0">
                <a:latin typeface="Agency FB" pitchFamily="34" charset="0"/>
              </a:rPr>
              <a:t>Prever para sus hijos, es sólo un pretexto de los codiciosos.</a:t>
            </a:r>
            <a:r>
              <a:rPr lang="es-CO" dirty="0"/>
              <a:t>“ 7) pág. 505</a:t>
            </a:r>
          </a:p>
          <a:p>
            <a:endParaRPr lang="es-CO" dirty="0"/>
          </a:p>
          <a:p>
            <a:pPr marL="0" indent="0" algn="ctr">
              <a:buNone/>
            </a:pPr>
            <a:r>
              <a:rPr lang="es-CO" dirty="0"/>
              <a:t>El engaño de las herencias por parte de los curas es conocido hasta en la actualidad. Especialmente personas mayores son afectadas por esto. Adultos mayores que están solos en hogares de ancianos, son especialmente accesibles al consuelo de los sacerdotes …</a:t>
            </a:r>
          </a:p>
          <a:p>
            <a:pPr marL="0" indent="0">
              <a:buNone/>
            </a:pPr>
            <a:endParaRPr lang="es-CO" dirty="0" smtClean="0"/>
          </a:p>
          <a:p>
            <a:pPr marL="0" indent="0" algn="ctr">
              <a:buNone/>
            </a:pPr>
            <a:r>
              <a:rPr lang="es-CO" dirty="0" smtClean="0"/>
              <a:t>En </a:t>
            </a:r>
            <a:r>
              <a:rPr lang="es-CO" dirty="0"/>
              <a:t>1993 se conoció el caso de </a:t>
            </a:r>
            <a:r>
              <a:rPr lang="es-CO" dirty="0" smtClean="0"/>
              <a:t>un profesor, </a:t>
            </a:r>
            <a:r>
              <a:rPr lang="es-CO" dirty="0"/>
              <a:t>quién dejó a su sobrino, según su testamento, la cantidad de 1,5 millones de marcos alemanes. El testamento fue impugnado por el seminario sacerdotal Zaitskofen. Los sacerdotes católicos argumentaron que el profesor no había estado en sus cabales cuando cambió su testamente en perjuicio de la Iglesia. La justicia no aceptó esto. Los costos del juicio de 100.000 DM por el proceso de tres años y medio, lo tuvo que pagar el seminario. (Hannoversche Allgemeine Zeitung, 30.09.2002)</a:t>
            </a:r>
          </a:p>
          <a:p>
            <a:endParaRPr lang="es-CO" dirty="0"/>
          </a:p>
          <a:p>
            <a:endParaRPr lang="es-CO" dirty="0"/>
          </a:p>
        </p:txBody>
      </p:sp>
    </p:spTree>
    <p:extLst>
      <p:ext uri="{BB962C8B-B14F-4D97-AF65-F5344CB8AC3E}">
        <p14:creationId xmlns:p14="http://schemas.microsoft.com/office/powerpoint/2010/main" val="24558073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wipe(down)">
                                      <p:cBhvr>
                                        <p:cTn id="17" dur="580">
                                          <p:stCondLst>
                                            <p:cond delay="0"/>
                                          </p:stCondLst>
                                        </p:cTn>
                                        <p:tgtEl>
                                          <p:spTgt spid="3">
                                            <p:txEl>
                                              <p:pRg st="6" end="6"/>
                                            </p:txEl>
                                          </p:spTgt>
                                        </p:tgtEl>
                                      </p:cBhvr>
                                    </p:animEffect>
                                    <p:anim calcmode="lin" valueType="num">
                                      <p:cBhvr>
                                        <p:cTn id="1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3">
                                            <p:txEl>
                                              <p:pRg st="6" end="6"/>
                                            </p:txEl>
                                          </p:spTgt>
                                        </p:tgtEl>
                                      </p:cBhvr>
                                      <p:to x="100000" y="60000"/>
                                    </p:animScale>
                                    <p:animScale>
                                      <p:cBhvr>
                                        <p:cTn id="24" dur="166" decel="50000">
                                          <p:stCondLst>
                                            <p:cond delay="676"/>
                                          </p:stCondLst>
                                        </p:cTn>
                                        <p:tgtEl>
                                          <p:spTgt spid="3">
                                            <p:txEl>
                                              <p:pRg st="6" end="6"/>
                                            </p:txEl>
                                          </p:spTgt>
                                        </p:tgtEl>
                                      </p:cBhvr>
                                      <p:to x="100000" y="100000"/>
                                    </p:animScale>
                                    <p:animScale>
                                      <p:cBhvr>
                                        <p:cTn id="25" dur="26">
                                          <p:stCondLst>
                                            <p:cond delay="1312"/>
                                          </p:stCondLst>
                                        </p:cTn>
                                        <p:tgtEl>
                                          <p:spTgt spid="3">
                                            <p:txEl>
                                              <p:pRg st="6" end="6"/>
                                            </p:txEl>
                                          </p:spTgt>
                                        </p:tgtEl>
                                      </p:cBhvr>
                                      <p:to x="100000" y="80000"/>
                                    </p:animScale>
                                    <p:animScale>
                                      <p:cBhvr>
                                        <p:cTn id="26" dur="166" decel="50000">
                                          <p:stCondLst>
                                            <p:cond delay="1338"/>
                                          </p:stCondLst>
                                        </p:cTn>
                                        <p:tgtEl>
                                          <p:spTgt spid="3">
                                            <p:txEl>
                                              <p:pRg st="6" end="6"/>
                                            </p:txEl>
                                          </p:spTgt>
                                        </p:tgtEl>
                                      </p:cBhvr>
                                      <p:to x="100000" y="100000"/>
                                    </p:animScale>
                                    <p:animScale>
                                      <p:cBhvr>
                                        <p:cTn id="27" dur="26">
                                          <p:stCondLst>
                                            <p:cond delay="1642"/>
                                          </p:stCondLst>
                                        </p:cTn>
                                        <p:tgtEl>
                                          <p:spTgt spid="3">
                                            <p:txEl>
                                              <p:pRg st="6" end="6"/>
                                            </p:txEl>
                                          </p:spTgt>
                                        </p:tgtEl>
                                      </p:cBhvr>
                                      <p:to x="100000" y="90000"/>
                                    </p:animScale>
                                    <p:animScale>
                                      <p:cBhvr>
                                        <p:cTn id="28" dur="166" decel="50000">
                                          <p:stCondLst>
                                            <p:cond delay="1668"/>
                                          </p:stCondLst>
                                        </p:cTn>
                                        <p:tgtEl>
                                          <p:spTgt spid="3">
                                            <p:txEl>
                                              <p:pRg st="6" end="6"/>
                                            </p:txEl>
                                          </p:spTgt>
                                        </p:tgtEl>
                                      </p:cBhvr>
                                      <p:to x="100000" y="100000"/>
                                    </p:animScale>
                                    <p:animScale>
                                      <p:cBhvr>
                                        <p:cTn id="29" dur="26">
                                          <p:stCondLst>
                                            <p:cond delay="1808"/>
                                          </p:stCondLst>
                                        </p:cTn>
                                        <p:tgtEl>
                                          <p:spTgt spid="3">
                                            <p:txEl>
                                              <p:pRg st="6" end="6"/>
                                            </p:txEl>
                                          </p:spTgt>
                                        </p:tgtEl>
                                      </p:cBhvr>
                                      <p:to x="100000" y="95000"/>
                                    </p:animScale>
                                    <p:animScale>
                                      <p:cBhvr>
                                        <p:cTn id="30"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77500" lnSpcReduction="20000"/>
          </a:bodyPr>
          <a:lstStyle/>
          <a:p>
            <a:pPr marL="0" indent="0" algn="ctr">
              <a:buNone/>
            </a:pPr>
            <a:r>
              <a:rPr lang="es-CO" sz="7000" b="1" u="sng" dirty="0"/>
              <a:t>Súper rica por el diezmo</a:t>
            </a:r>
          </a:p>
          <a:p>
            <a:endParaRPr lang="es-CO" dirty="0"/>
          </a:p>
          <a:p>
            <a:pPr marL="0" indent="0" algn="ctr">
              <a:buNone/>
            </a:pPr>
            <a:r>
              <a:rPr lang="es-CO" dirty="0"/>
              <a:t>Un importante papel en los ingresos de la Iglesia también lo juega el </a:t>
            </a:r>
            <a:r>
              <a:rPr lang="es-CO" dirty="0" smtClean="0"/>
              <a:t>diezmo.</a:t>
            </a:r>
            <a:endParaRPr lang="es-CO" dirty="0"/>
          </a:p>
          <a:p>
            <a:endParaRPr lang="es-CO" dirty="0"/>
          </a:p>
          <a:p>
            <a:pPr marL="0" indent="0" algn="ctr">
              <a:buNone/>
            </a:pPr>
            <a:r>
              <a:rPr lang="es-CO" dirty="0"/>
              <a:t>En la Edad Media, todos los propietarios de tierras estaban obligados a entregar una décima parte de su producción o sus ingresos a la iglesia local. 14) pág. 454</a:t>
            </a:r>
          </a:p>
          <a:p>
            <a:endParaRPr lang="es-CO" dirty="0"/>
          </a:p>
          <a:p>
            <a:pPr marL="0" indent="0" algn="ctr">
              <a:buNone/>
            </a:pPr>
            <a:r>
              <a:rPr lang="es-CO" dirty="0"/>
              <a:t>El que no pagaba, o no lo pagaba correctamente, se arriesgaba a una condenación y excomunión por parte de los curas. 14) pág. 454 </a:t>
            </a:r>
          </a:p>
          <a:p>
            <a:endParaRPr lang="es-CO" dirty="0"/>
          </a:p>
          <a:p>
            <a:pPr marL="0" indent="0" algn="ctr">
              <a:buNone/>
            </a:pPr>
            <a:r>
              <a:rPr lang="es-CO" dirty="0"/>
              <a:t>Así los curas salían “armados y recaudaban las deudas sin conmiseración”, mientras que predicaban hipócritamente contra los intereses y usuras. 15) pág. 498</a:t>
            </a:r>
          </a:p>
          <a:p>
            <a:endParaRPr lang="es-CO" dirty="0"/>
          </a:p>
          <a:p>
            <a:endParaRPr lang="es-CO" dirty="0"/>
          </a:p>
        </p:txBody>
      </p:sp>
    </p:spTree>
    <p:extLst>
      <p:ext uri="{BB962C8B-B14F-4D97-AF65-F5344CB8AC3E}">
        <p14:creationId xmlns:p14="http://schemas.microsoft.com/office/powerpoint/2010/main" val="23270635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heel(1)">
                                      <p:cBhvr>
                                        <p:cTn id="13" dur="2000"/>
                                        <p:tgtEl>
                                          <p:spTgt spid="3">
                                            <p:txEl>
                                              <p:pRg st="6" end="6"/>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wheel(1)">
                                      <p:cBhvr>
                                        <p:cTn id="16"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552728"/>
          </a:xfrm>
        </p:spPr>
        <p:txBody>
          <a:bodyPr>
            <a:normAutofit fontScale="70000" lnSpcReduction="20000"/>
          </a:bodyPr>
          <a:lstStyle/>
          <a:p>
            <a:pPr marL="0" indent="0" algn="ctr">
              <a:buNone/>
            </a:pPr>
            <a:r>
              <a:rPr lang="es-CO" dirty="0"/>
              <a:t>El papa Pío V les daba a los incautadores las siguientes instrucciones: “Un hombre común que no puede pagar su multa en dinero, deberá permanecer durante un día con las manos atadas a la espalda frente a la puerta de la Iglesia, la segunda vez será flagelado por las calles. La tercera vez le será perforada la lengua y enviado a las galeras.“ </a:t>
            </a:r>
            <a:endParaRPr lang="es-CO" dirty="0" smtClean="0"/>
          </a:p>
          <a:p>
            <a:pPr marL="0" indent="0" algn="ctr">
              <a:buNone/>
            </a:pPr>
            <a:r>
              <a:rPr lang="es-CO" dirty="0" smtClean="0"/>
              <a:t>11</a:t>
            </a:r>
            <a:r>
              <a:rPr lang="es-CO" dirty="0"/>
              <a:t>) pág.18</a:t>
            </a:r>
          </a:p>
          <a:p>
            <a:pPr marL="0" indent="0" algn="ctr">
              <a:buNone/>
            </a:pPr>
            <a:endParaRPr lang="es-CO" dirty="0" smtClean="0"/>
          </a:p>
          <a:p>
            <a:pPr marL="0" indent="0" algn="ctr">
              <a:buNone/>
            </a:pPr>
            <a:r>
              <a:rPr lang="es-CO" b="1" dirty="0" smtClean="0">
                <a:solidFill>
                  <a:srgbClr val="FF0000"/>
                </a:solidFill>
              </a:rPr>
              <a:t>Por </a:t>
            </a:r>
            <a:r>
              <a:rPr lang="es-CO" b="1" dirty="0">
                <a:solidFill>
                  <a:srgbClr val="FF0000"/>
                </a:solidFill>
              </a:rPr>
              <a:t>rehusar pagar el diezmo, con los campesinos de Stedinger se llegó al asesinato en masa y al saqueo por parte de la Iglesia y sus señores. Los campesinos se negaron a pagar el diezmo al arzobispo de Bremen. En contra de ellos, en 1229 se hizo activo el terrible instrumento de la </a:t>
            </a:r>
            <a:r>
              <a:rPr lang="es-CO" b="1" dirty="0" smtClean="0">
                <a:solidFill>
                  <a:srgbClr val="FF0000"/>
                </a:solidFill>
              </a:rPr>
              <a:t>Inquisición. El </a:t>
            </a:r>
            <a:r>
              <a:rPr lang="es-CO" b="1" dirty="0">
                <a:solidFill>
                  <a:srgbClr val="FF0000"/>
                </a:solidFill>
              </a:rPr>
              <a:t>papa Gregorio IX hizo predicar a sus dominicanos la cruzada contra los campesinos de Stedinger. 18) </a:t>
            </a:r>
            <a:r>
              <a:rPr lang="es-CO" b="1" dirty="0" smtClean="0">
                <a:solidFill>
                  <a:srgbClr val="FF0000"/>
                </a:solidFill>
              </a:rPr>
              <a:t>pág.90. En </a:t>
            </a:r>
            <a:r>
              <a:rPr lang="es-CO" b="1" dirty="0">
                <a:solidFill>
                  <a:srgbClr val="FF0000"/>
                </a:solidFill>
              </a:rPr>
              <a:t>el invierno de 1229/30, el arzobispo Gebhard II, junto a su hermano y otros nobles y sus caballeros, fueron a la guerra contra los campesinos</a:t>
            </a:r>
            <a:r>
              <a:rPr lang="es-CO" b="1" dirty="0" smtClean="0">
                <a:solidFill>
                  <a:srgbClr val="FF0000"/>
                </a:solidFill>
              </a:rPr>
              <a:t>.</a:t>
            </a:r>
          </a:p>
          <a:p>
            <a:pPr marL="0" indent="0" algn="ctr">
              <a:buNone/>
            </a:pPr>
            <a:r>
              <a:rPr lang="es-CO" b="1" dirty="0" smtClean="0">
                <a:solidFill>
                  <a:srgbClr val="FF0000"/>
                </a:solidFill>
              </a:rPr>
              <a:t> </a:t>
            </a:r>
            <a:r>
              <a:rPr lang="es-CO" b="1" dirty="0">
                <a:solidFill>
                  <a:srgbClr val="FF0000"/>
                </a:solidFill>
              </a:rPr>
              <a:t>18) pág.90</a:t>
            </a:r>
          </a:p>
          <a:p>
            <a:endParaRPr lang="es-CO" dirty="0"/>
          </a:p>
          <a:p>
            <a:pPr marL="0" indent="0" algn="ctr">
              <a:buNone/>
            </a:pPr>
            <a:r>
              <a:rPr lang="es-CO" dirty="0"/>
              <a:t>Al comienzo vencieron los campesinos, pero cinco años después, el 25 de marzo de 1234, fueron masacrados por el ejército al servicio de la Iglesia. 18) pág. </a:t>
            </a:r>
            <a:r>
              <a:rPr lang="es-CO" dirty="0" smtClean="0"/>
              <a:t>91.</a:t>
            </a:r>
            <a:endParaRPr lang="es-CO" dirty="0"/>
          </a:p>
          <a:p>
            <a:endParaRPr lang="es-CO" dirty="0"/>
          </a:p>
        </p:txBody>
      </p:sp>
    </p:spTree>
    <p:extLst>
      <p:ext uri="{BB962C8B-B14F-4D97-AF65-F5344CB8AC3E}">
        <p14:creationId xmlns:p14="http://schemas.microsoft.com/office/powerpoint/2010/main" val="3016280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192688"/>
          </a:xfrm>
        </p:spPr>
        <p:txBody>
          <a:bodyPr>
            <a:normAutofit fontScale="70000" lnSpcReduction="20000"/>
          </a:bodyPr>
          <a:lstStyle/>
          <a:p>
            <a:pPr marL="0" indent="0" algn="ctr">
              <a:buNone/>
            </a:pPr>
            <a:r>
              <a:rPr lang="es-CO" sz="6200" b="1" u="sng" dirty="0"/>
              <a:t>Súper rica por simonía</a:t>
            </a:r>
          </a:p>
          <a:p>
            <a:endParaRPr lang="es-CO" dirty="0"/>
          </a:p>
          <a:p>
            <a:pPr marL="0" indent="0" algn="ctr">
              <a:buNone/>
            </a:pPr>
            <a:r>
              <a:rPr lang="es-CO" dirty="0"/>
              <a:t>La venta de cargos (simonía) le trajo al papa mucho dinero y </a:t>
            </a:r>
            <a:r>
              <a:rPr lang="es-CO" dirty="0" smtClean="0"/>
              <a:t>propiedades.</a:t>
            </a:r>
            <a:endParaRPr lang="es-CO" dirty="0"/>
          </a:p>
          <a:p>
            <a:pPr marL="0" indent="0" algn="ctr">
              <a:buNone/>
            </a:pPr>
            <a:r>
              <a:rPr lang="es-CO" dirty="0" smtClean="0"/>
              <a:t>Jesús </a:t>
            </a:r>
            <a:r>
              <a:rPr lang="es-CO" dirty="0"/>
              <a:t>no conocía funcionarios, por esto tampoco instauró a ninguno de ellos. La Iglesia católica lo ve esto un poco distinto …</a:t>
            </a:r>
          </a:p>
          <a:p>
            <a:pPr marL="0" indent="0" algn="ctr">
              <a:buNone/>
            </a:pPr>
            <a:r>
              <a:rPr lang="es-CO" dirty="0" smtClean="0"/>
              <a:t>El </a:t>
            </a:r>
            <a:r>
              <a:rPr lang="es-CO" dirty="0"/>
              <a:t>papa Inocencio III creó, poco después que asumió el cargo, 52 nuevos secretariados, que vendió por 79.000 florines de oro. 15) pág. 342</a:t>
            </a:r>
          </a:p>
          <a:p>
            <a:endParaRPr lang="es-CO" dirty="0"/>
          </a:p>
          <a:p>
            <a:pPr marL="0" indent="0" algn="ctr">
              <a:buNone/>
            </a:pPr>
            <a:r>
              <a:rPr lang="es-CO" dirty="0"/>
              <a:t>Los papas muchas veces declaraban vacantes estos puestos de sus antecesores, para poder venderlos de nuevo. 15) pág. 342</a:t>
            </a:r>
          </a:p>
          <a:p>
            <a:pPr marL="0" indent="0" algn="ctr">
              <a:buNone/>
            </a:pPr>
            <a:r>
              <a:rPr lang="es-CO" dirty="0" smtClean="0"/>
              <a:t>El </a:t>
            </a:r>
            <a:r>
              <a:rPr lang="es-CO" dirty="0"/>
              <a:t>papa León X había creado 39 nuevos cargos cardenalicios y se embolsó 511.000 ducados. </a:t>
            </a:r>
          </a:p>
          <a:p>
            <a:pPr marL="0" indent="0" algn="ctr">
              <a:buNone/>
            </a:pPr>
            <a:r>
              <a:rPr lang="es-CO" dirty="0" smtClean="0"/>
              <a:t>El </a:t>
            </a:r>
            <a:r>
              <a:rPr lang="es-CO" dirty="0"/>
              <a:t>precio para un cargo de cardenal costaba en aquel entonces entre 10.000 y 30.000 ducados de oro, cada </a:t>
            </a:r>
            <a:r>
              <a:rPr lang="es-CO" dirty="0" smtClean="0"/>
              <a:t>uno. Incluso </a:t>
            </a:r>
            <a:r>
              <a:rPr lang="es-CO" dirty="0"/>
              <a:t>el cargo del papado era comerciable y era rematado a la mayor oferta. Cuando en 1492 falleció el papa Inocencio VIII, el cardenal Della Rovere era el favorito. Él disponía más de 1.000.000 de ducados de oro de la república de Génova y otros 200.000 del rey de Francia, para darle mayor presión a su pretensión. </a:t>
            </a:r>
            <a:endParaRPr lang="es-CO" dirty="0" smtClean="0"/>
          </a:p>
          <a:p>
            <a:pPr marL="0" indent="0" algn="ctr">
              <a:buNone/>
            </a:pPr>
            <a:r>
              <a:rPr lang="es-CO" dirty="0" smtClean="0"/>
              <a:t>19</a:t>
            </a:r>
            <a:r>
              <a:rPr lang="es-CO" dirty="0"/>
              <a:t>) pág. 191-192</a:t>
            </a:r>
          </a:p>
          <a:p>
            <a:endParaRPr lang="es-CO" dirty="0"/>
          </a:p>
          <a:p>
            <a:endParaRPr lang="es-CO" dirty="0"/>
          </a:p>
        </p:txBody>
      </p:sp>
    </p:spTree>
    <p:extLst>
      <p:ext uri="{BB962C8B-B14F-4D97-AF65-F5344CB8AC3E}">
        <p14:creationId xmlns:p14="http://schemas.microsoft.com/office/powerpoint/2010/main" val="368542433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wipe(down)">
                                      <p:cBhvr>
                                        <p:cTn id="55" dur="580">
                                          <p:stCondLst>
                                            <p:cond delay="0"/>
                                          </p:stCondLst>
                                        </p:cTn>
                                        <p:tgtEl>
                                          <p:spTgt spid="3">
                                            <p:txEl>
                                              <p:pRg st="6" end="6"/>
                                            </p:txEl>
                                          </p:spTgt>
                                        </p:tgtEl>
                                      </p:cBhvr>
                                    </p:animEffect>
                                    <p:anim calcmode="lin" valueType="num">
                                      <p:cBhvr>
                                        <p:cTn id="5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6" end="6"/>
                                            </p:txEl>
                                          </p:spTgt>
                                        </p:tgtEl>
                                      </p:cBhvr>
                                      <p:to x="100000" y="60000"/>
                                    </p:animScale>
                                    <p:animScale>
                                      <p:cBhvr>
                                        <p:cTn id="62" dur="166" decel="50000">
                                          <p:stCondLst>
                                            <p:cond delay="676"/>
                                          </p:stCondLst>
                                        </p:cTn>
                                        <p:tgtEl>
                                          <p:spTgt spid="3">
                                            <p:txEl>
                                              <p:pRg st="6" end="6"/>
                                            </p:txEl>
                                          </p:spTgt>
                                        </p:tgtEl>
                                      </p:cBhvr>
                                      <p:to x="100000" y="100000"/>
                                    </p:animScale>
                                    <p:animScale>
                                      <p:cBhvr>
                                        <p:cTn id="63" dur="26">
                                          <p:stCondLst>
                                            <p:cond delay="1312"/>
                                          </p:stCondLst>
                                        </p:cTn>
                                        <p:tgtEl>
                                          <p:spTgt spid="3">
                                            <p:txEl>
                                              <p:pRg st="6" end="6"/>
                                            </p:txEl>
                                          </p:spTgt>
                                        </p:tgtEl>
                                      </p:cBhvr>
                                      <p:to x="100000" y="80000"/>
                                    </p:animScale>
                                    <p:animScale>
                                      <p:cBhvr>
                                        <p:cTn id="64" dur="166" decel="50000">
                                          <p:stCondLst>
                                            <p:cond delay="1338"/>
                                          </p:stCondLst>
                                        </p:cTn>
                                        <p:tgtEl>
                                          <p:spTgt spid="3">
                                            <p:txEl>
                                              <p:pRg st="6" end="6"/>
                                            </p:txEl>
                                          </p:spTgt>
                                        </p:tgtEl>
                                      </p:cBhvr>
                                      <p:to x="100000" y="100000"/>
                                    </p:animScale>
                                    <p:animScale>
                                      <p:cBhvr>
                                        <p:cTn id="65" dur="26">
                                          <p:stCondLst>
                                            <p:cond delay="1642"/>
                                          </p:stCondLst>
                                        </p:cTn>
                                        <p:tgtEl>
                                          <p:spTgt spid="3">
                                            <p:txEl>
                                              <p:pRg st="6" end="6"/>
                                            </p:txEl>
                                          </p:spTgt>
                                        </p:tgtEl>
                                      </p:cBhvr>
                                      <p:to x="100000" y="90000"/>
                                    </p:animScale>
                                    <p:animScale>
                                      <p:cBhvr>
                                        <p:cTn id="66" dur="166" decel="50000">
                                          <p:stCondLst>
                                            <p:cond delay="1668"/>
                                          </p:stCondLst>
                                        </p:cTn>
                                        <p:tgtEl>
                                          <p:spTgt spid="3">
                                            <p:txEl>
                                              <p:pRg st="6" end="6"/>
                                            </p:txEl>
                                          </p:spTgt>
                                        </p:tgtEl>
                                      </p:cBhvr>
                                      <p:to x="100000" y="100000"/>
                                    </p:animScale>
                                    <p:animScale>
                                      <p:cBhvr>
                                        <p:cTn id="67" dur="26">
                                          <p:stCondLst>
                                            <p:cond delay="1808"/>
                                          </p:stCondLst>
                                        </p:cTn>
                                        <p:tgtEl>
                                          <p:spTgt spid="3">
                                            <p:txEl>
                                              <p:pRg st="6" end="6"/>
                                            </p:txEl>
                                          </p:spTgt>
                                        </p:tgtEl>
                                      </p:cBhvr>
                                      <p:to x="100000" y="95000"/>
                                    </p:animScale>
                                    <p:animScale>
                                      <p:cBhvr>
                                        <p:cTn id="68" dur="166" decel="50000">
                                          <p:stCondLst>
                                            <p:cond delay="1834"/>
                                          </p:stCondLst>
                                        </p:cTn>
                                        <p:tgtEl>
                                          <p:spTgt spid="3">
                                            <p:txEl>
                                              <p:pRg st="6" end="6"/>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7" end="7"/>
                                            </p:txEl>
                                          </p:spTgt>
                                        </p:tgtEl>
                                        <p:attrNameLst>
                                          <p:attrName>style.visibility</p:attrName>
                                        </p:attrNameLst>
                                      </p:cBhvr>
                                      <p:to>
                                        <p:strVal val="visible"/>
                                      </p:to>
                                    </p:set>
                                    <p:animEffect transition="in" filter="wipe(down)">
                                      <p:cBhvr>
                                        <p:cTn id="71" dur="580">
                                          <p:stCondLst>
                                            <p:cond delay="0"/>
                                          </p:stCondLst>
                                        </p:cTn>
                                        <p:tgtEl>
                                          <p:spTgt spid="3">
                                            <p:txEl>
                                              <p:pRg st="7" end="7"/>
                                            </p:txEl>
                                          </p:spTgt>
                                        </p:tgtEl>
                                      </p:cBhvr>
                                    </p:animEffect>
                                    <p:anim calcmode="lin" valueType="num">
                                      <p:cBhvr>
                                        <p:cTn id="72"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7" end="7"/>
                                            </p:txEl>
                                          </p:spTgt>
                                        </p:tgtEl>
                                      </p:cBhvr>
                                      <p:to x="100000" y="60000"/>
                                    </p:animScale>
                                    <p:animScale>
                                      <p:cBhvr>
                                        <p:cTn id="78" dur="166" decel="50000">
                                          <p:stCondLst>
                                            <p:cond delay="676"/>
                                          </p:stCondLst>
                                        </p:cTn>
                                        <p:tgtEl>
                                          <p:spTgt spid="3">
                                            <p:txEl>
                                              <p:pRg st="7" end="7"/>
                                            </p:txEl>
                                          </p:spTgt>
                                        </p:tgtEl>
                                      </p:cBhvr>
                                      <p:to x="100000" y="100000"/>
                                    </p:animScale>
                                    <p:animScale>
                                      <p:cBhvr>
                                        <p:cTn id="79" dur="26">
                                          <p:stCondLst>
                                            <p:cond delay="1312"/>
                                          </p:stCondLst>
                                        </p:cTn>
                                        <p:tgtEl>
                                          <p:spTgt spid="3">
                                            <p:txEl>
                                              <p:pRg st="7" end="7"/>
                                            </p:txEl>
                                          </p:spTgt>
                                        </p:tgtEl>
                                      </p:cBhvr>
                                      <p:to x="100000" y="80000"/>
                                    </p:animScale>
                                    <p:animScale>
                                      <p:cBhvr>
                                        <p:cTn id="80" dur="166" decel="50000">
                                          <p:stCondLst>
                                            <p:cond delay="1338"/>
                                          </p:stCondLst>
                                        </p:cTn>
                                        <p:tgtEl>
                                          <p:spTgt spid="3">
                                            <p:txEl>
                                              <p:pRg st="7" end="7"/>
                                            </p:txEl>
                                          </p:spTgt>
                                        </p:tgtEl>
                                      </p:cBhvr>
                                      <p:to x="100000" y="100000"/>
                                    </p:animScale>
                                    <p:animScale>
                                      <p:cBhvr>
                                        <p:cTn id="81" dur="26">
                                          <p:stCondLst>
                                            <p:cond delay="1642"/>
                                          </p:stCondLst>
                                        </p:cTn>
                                        <p:tgtEl>
                                          <p:spTgt spid="3">
                                            <p:txEl>
                                              <p:pRg st="7" end="7"/>
                                            </p:txEl>
                                          </p:spTgt>
                                        </p:tgtEl>
                                      </p:cBhvr>
                                      <p:to x="100000" y="90000"/>
                                    </p:animScale>
                                    <p:animScale>
                                      <p:cBhvr>
                                        <p:cTn id="82" dur="166" decel="50000">
                                          <p:stCondLst>
                                            <p:cond delay="1668"/>
                                          </p:stCondLst>
                                        </p:cTn>
                                        <p:tgtEl>
                                          <p:spTgt spid="3">
                                            <p:txEl>
                                              <p:pRg st="7" end="7"/>
                                            </p:txEl>
                                          </p:spTgt>
                                        </p:tgtEl>
                                      </p:cBhvr>
                                      <p:to x="100000" y="100000"/>
                                    </p:animScale>
                                    <p:animScale>
                                      <p:cBhvr>
                                        <p:cTn id="83" dur="26">
                                          <p:stCondLst>
                                            <p:cond delay="1808"/>
                                          </p:stCondLst>
                                        </p:cTn>
                                        <p:tgtEl>
                                          <p:spTgt spid="3">
                                            <p:txEl>
                                              <p:pRg st="7" end="7"/>
                                            </p:txEl>
                                          </p:spTgt>
                                        </p:tgtEl>
                                      </p:cBhvr>
                                      <p:to x="100000" y="95000"/>
                                    </p:animScale>
                                    <p:animScale>
                                      <p:cBhvr>
                                        <p:cTn id="84" dur="166" decel="50000">
                                          <p:stCondLst>
                                            <p:cond delay="1834"/>
                                          </p:stCondLst>
                                        </p:cTn>
                                        <p:tgtEl>
                                          <p:spTgt spid="3">
                                            <p:txEl>
                                              <p:pRg st="7" end="7"/>
                                            </p:txEl>
                                          </p:spTgt>
                                        </p:tgtEl>
                                      </p:cBhvr>
                                      <p:to x="100000" y="100000"/>
                                    </p:animScale>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nodeType="clickEffect">
                                  <p:stCondLst>
                                    <p:cond delay="0"/>
                                  </p:stCondLst>
                                  <p:childTnLst>
                                    <p:set>
                                      <p:cBhvr>
                                        <p:cTn id="88" dur="1" fill="hold">
                                          <p:stCondLst>
                                            <p:cond delay="0"/>
                                          </p:stCondLst>
                                        </p:cTn>
                                        <p:tgtEl>
                                          <p:spTgt spid="3">
                                            <p:txEl>
                                              <p:pRg st="8" end="8"/>
                                            </p:txEl>
                                          </p:spTgt>
                                        </p:tgtEl>
                                        <p:attrNameLst>
                                          <p:attrName>style.visibility</p:attrName>
                                        </p:attrNameLst>
                                      </p:cBhvr>
                                      <p:to>
                                        <p:strVal val="visible"/>
                                      </p:to>
                                    </p:set>
                                    <p:anim calcmode="lin" valueType="num">
                                      <p:cBhvr>
                                        <p:cTn id="89"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90"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91" dur="500"/>
                                        <p:tgtEl>
                                          <p:spTgt spid="3">
                                            <p:txEl>
                                              <p:pRg st="8" end="8"/>
                                            </p:txEl>
                                          </p:spTgt>
                                        </p:tgtEl>
                                      </p:cBhvr>
                                    </p:animEffect>
                                  </p:childTnLst>
                                </p:cTn>
                              </p:par>
                              <p:par>
                                <p:cTn id="92" presetID="53" presetClass="entr" presetSubtype="16" fill="hold" nodeType="withEffect">
                                  <p:stCondLst>
                                    <p:cond delay="0"/>
                                  </p:stCondLst>
                                  <p:childTnLst>
                                    <p:set>
                                      <p:cBhvr>
                                        <p:cTn id="93" dur="1" fill="hold">
                                          <p:stCondLst>
                                            <p:cond delay="0"/>
                                          </p:stCondLst>
                                        </p:cTn>
                                        <p:tgtEl>
                                          <p:spTgt spid="3">
                                            <p:txEl>
                                              <p:pRg st="9" end="9"/>
                                            </p:txEl>
                                          </p:spTgt>
                                        </p:tgtEl>
                                        <p:attrNameLst>
                                          <p:attrName>style.visibility</p:attrName>
                                        </p:attrNameLst>
                                      </p:cBhvr>
                                      <p:to>
                                        <p:strVal val="visible"/>
                                      </p:to>
                                    </p:set>
                                    <p:anim calcmode="lin" valueType="num">
                                      <p:cBhvr>
                                        <p:cTn id="94"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95"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9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85000" lnSpcReduction="10000"/>
          </a:bodyPr>
          <a:lstStyle/>
          <a:p>
            <a:pPr marL="0" indent="0" algn="ctr">
              <a:buNone/>
            </a:pPr>
            <a:r>
              <a:rPr lang="es-CO" dirty="0"/>
              <a:t>Su competidor, el español Rodrigo Borges, después Borgia, fue vicecanciller del Santo Trono bajo cuatro papas. “</a:t>
            </a:r>
            <a:r>
              <a:rPr lang="es-CO" dirty="0">
                <a:latin typeface="Agency FB" pitchFamily="34" charset="0"/>
              </a:rPr>
              <a:t>Los sobornos ofrecidos por él eran pasmosos. El regaló abadías ricas; villas lujosas e incluso ciudades completas, para asegurarse el voto de un cardenal.</a:t>
            </a:r>
            <a:r>
              <a:rPr lang="es-CO" dirty="0"/>
              <a:t>” 19) pág. 191-192</a:t>
            </a:r>
          </a:p>
          <a:p>
            <a:endParaRPr lang="es-CO" dirty="0"/>
          </a:p>
          <a:p>
            <a:pPr marL="0" indent="0" algn="ctr">
              <a:buNone/>
            </a:pPr>
            <a:r>
              <a:rPr lang="es-CO" dirty="0"/>
              <a:t>Durante los cinco días del cónclave en Agosto de 1492, él maniobraba con promesas sobre ascensos lucrativos y sobornos, para asegurarse le elección a su favor</a:t>
            </a:r>
            <a:r>
              <a:rPr lang="es-CO" dirty="0" smtClean="0"/>
              <a:t>.</a:t>
            </a:r>
          </a:p>
          <a:p>
            <a:pPr marL="0" indent="0" algn="ctr">
              <a:buNone/>
            </a:pPr>
            <a:r>
              <a:rPr lang="es-CO" dirty="0" smtClean="0"/>
              <a:t> </a:t>
            </a:r>
            <a:r>
              <a:rPr lang="es-CO" dirty="0"/>
              <a:t>19) pág. 191-192</a:t>
            </a:r>
          </a:p>
          <a:p>
            <a:endParaRPr lang="es-CO" dirty="0"/>
          </a:p>
          <a:p>
            <a:pPr marL="0" indent="0" algn="ctr">
              <a:buNone/>
            </a:pPr>
            <a:r>
              <a:rPr lang="es-CO" dirty="0"/>
              <a:t>El cardenal Orsini vendió su voto por los castillos de Monticelli y </a:t>
            </a:r>
            <a:r>
              <a:rPr lang="es-CO" dirty="0" smtClean="0"/>
              <a:t>Sariani. El </a:t>
            </a:r>
            <a:r>
              <a:rPr lang="es-CO" dirty="0"/>
              <a:t>cardenal Ascanio </a:t>
            </a:r>
            <a:r>
              <a:rPr lang="es-CO" dirty="0" smtClean="0"/>
              <a:t>Séfora </a:t>
            </a:r>
            <a:r>
              <a:rPr lang="es-CO" dirty="0"/>
              <a:t>quiso cuatro cargas de mula con plata – y la lucrativa cancillería, para garantizar su voto.</a:t>
            </a:r>
          </a:p>
          <a:p>
            <a:endParaRPr lang="es-CO" dirty="0"/>
          </a:p>
        </p:txBody>
      </p:sp>
    </p:spTree>
    <p:extLst>
      <p:ext uri="{BB962C8B-B14F-4D97-AF65-F5344CB8AC3E}">
        <p14:creationId xmlns:p14="http://schemas.microsoft.com/office/powerpoint/2010/main" val="36212184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wipe(down)">
                                      <p:cBhvr>
                                        <p:cTn id="39" dur="580">
                                          <p:stCondLst>
                                            <p:cond delay="0"/>
                                          </p:stCondLst>
                                        </p:cTn>
                                        <p:tgtEl>
                                          <p:spTgt spid="3">
                                            <p:txEl>
                                              <p:pRg st="5" end="5"/>
                                            </p:txEl>
                                          </p:spTgt>
                                        </p:tgtEl>
                                      </p:cBhvr>
                                    </p:animEffect>
                                    <p:anim calcmode="lin" valueType="num">
                                      <p:cBhvr>
                                        <p:cTn id="40"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5" end="5"/>
                                            </p:txEl>
                                          </p:spTgt>
                                        </p:tgtEl>
                                      </p:cBhvr>
                                      <p:to x="100000" y="60000"/>
                                    </p:animScale>
                                    <p:animScale>
                                      <p:cBhvr>
                                        <p:cTn id="46" dur="166" decel="50000">
                                          <p:stCondLst>
                                            <p:cond delay="676"/>
                                          </p:stCondLst>
                                        </p:cTn>
                                        <p:tgtEl>
                                          <p:spTgt spid="3">
                                            <p:txEl>
                                              <p:pRg st="5" end="5"/>
                                            </p:txEl>
                                          </p:spTgt>
                                        </p:tgtEl>
                                      </p:cBhvr>
                                      <p:to x="100000" y="100000"/>
                                    </p:animScale>
                                    <p:animScale>
                                      <p:cBhvr>
                                        <p:cTn id="47" dur="26">
                                          <p:stCondLst>
                                            <p:cond delay="1312"/>
                                          </p:stCondLst>
                                        </p:cTn>
                                        <p:tgtEl>
                                          <p:spTgt spid="3">
                                            <p:txEl>
                                              <p:pRg st="5" end="5"/>
                                            </p:txEl>
                                          </p:spTgt>
                                        </p:tgtEl>
                                      </p:cBhvr>
                                      <p:to x="100000" y="80000"/>
                                    </p:animScale>
                                    <p:animScale>
                                      <p:cBhvr>
                                        <p:cTn id="48" dur="166" decel="50000">
                                          <p:stCondLst>
                                            <p:cond delay="1338"/>
                                          </p:stCondLst>
                                        </p:cTn>
                                        <p:tgtEl>
                                          <p:spTgt spid="3">
                                            <p:txEl>
                                              <p:pRg st="5" end="5"/>
                                            </p:txEl>
                                          </p:spTgt>
                                        </p:tgtEl>
                                      </p:cBhvr>
                                      <p:to x="100000" y="100000"/>
                                    </p:animScale>
                                    <p:animScale>
                                      <p:cBhvr>
                                        <p:cTn id="49" dur="26">
                                          <p:stCondLst>
                                            <p:cond delay="1642"/>
                                          </p:stCondLst>
                                        </p:cTn>
                                        <p:tgtEl>
                                          <p:spTgt spid="3">
                                            <p:txEl>
                                              <p:pRg st="5" end="5"/>
                                            </p:txEl>
                                          </p:spTgt>
                                        </p:tgtEl>
                                      </p:cBhvr>
                                      <p:to x="100000" y="90000"/>
                                    </p:animScale>
                                    <p:animScale>
                                      <p:cBhvr>
                                        <p:cTn id="50" dur="166" decel="50000">
                                          <p:stCondLst>
                                            <p:cond delay="1668"/>
                                          </p:stCondLst>
                                        </p:cTn>
                                        <p:tgtEl>
                                          <p:spTgt spid="3">
                                            <p:txEl>
                                              <p:pRg st="5" end="5"/>
                                            </p:txEl>
                                          </p:spTgt>
                                        </p:tgtEl>
                                      </p:cBhvr>
                                      <p:to x="100000" y="100000"/>
                                    </p:animScale>
                                    <p:animScale>
                                      <p:cBhvr>
                                        <p:cTn id="51" dur="26">
                                          <p:stCondLst>
                                            <p:cond delay="1808"/>
                                          </p:stCondLst>
                                        </p:cTn>
                                        <p:tgtEl>
                                          <p:spTgt spid="3">
                                            <p:txEl>
                                              <p:pRg st="5" end="5"/>
                                            </p:txEl>
                                          </p:spTgt>
                                        </p:tgtEl>
                                      </p:cBhvr>
                                      <p:to x="100000" y="95000"/>
                                    </p:animScale>
                                    <p:animScale>
                                      <p:cBhvr>
                                        <p:cTn id="52"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lgn="ctr">
              <a:buNone/>
            </a:pPr>
            <a:r>
              <a:rPr lang="es-CO" dirty="0"/>
              <a:t>El cardenal Colonna recibió la rica abadía de San Benedicto, junto con todos los dominios y derechos patronales, para sí y su familia, para siempre.</a:t>
            </a:r>
          </a:p>
          <a:p>
            <a:endParaRPr lang="es-CO" dirty="0"/>
          </a:p>
          <a:p>
            <a:pPr marL="0" indent="0" algn="ctr">
              <a:buNone/>
            </a:pPr>
            <a:r>
              <a:rPr lang="es-CO" dirty="0"/>
              <a:t>El cardenal de San </a:t>
            </a:r>
            <a:r>
              <a:rPr lang="es-CO" dirty="0" smtClean="0"/>
              <a:t>Ángelo </a:t>
            </a:r>
            <a:r>
              <a:rPr lang="es-CO" dirty="0"/>
              <a:t>quería el obispado de Porto, con el castillo que allí había y una bodega llena de </a:t>
            </a:r>
            <a:r>
              <a:rPr lang="es-CO" dirty="0" smtClean="0"/>
              <a:t>vino. El </a:t>
            </a:r>
            <a:r>
              <a:rPr lang="es-CO" dirty="0"/>
              <a:t>cardenal Savelli recibió la Civita Castellana.</a:t>
            </a:r>
          </a:p>
          <a:p>
            <a:endParaRPr lang="es-CO" dirty="0"/>
          </a:p>
          <a:p>
            <a:pPr marL="0" indent="0">
              <a:buNone/>
            </a:pPr>
            <a:r>
              <a:rPr lang="es-CO" dirty="0"/>
              <a:t>A Rodrigo aún le faltaba un voto para la victoria. El voto decisivo le pertenecía a un monje veneciano. El quería sólo 5.000 coronas y una noche con la </a:t>
            </a:r>
            <a:r>
              <a:rPr lang="es-CO" b="1" u="sng" dirty="0" smtClean="0"/>
              <a:t>HIJA</a:t>
            </a:r>
            <a:r>
              <a:rPr lang="es-CO" dirty="0" smtClean="0"/>
              <a:t> </a:t>
            </a:r>
            <a:r>
              <a:rPr lang="es-CO" dirty="0"/>
              <a:t>de Rodrigo, la encantadora Lucrecia, de </a:t>
            </a:r>
            <a:r>
              <a:rPr lang="es-CO" b="1" u="sng" dirty="0" smtClean="0"/>
              <a:t>12</a:t>
            </a:r>
            <a:r>
              <a:rPr lang="es-CO" dirty="0" smtClean="0"/>
              <a:t> </a:t>
            </a:r>
            <a:r>
              <a:rPr lang="es-CO" dirty="0"/>
              <a:t>años. El negocio se realizó, y con los votos de veintidós cardenales en el bolsillo, Rodrigo Borgia fue elegido como papa Alejandro VI. </a:t>
            </a:r>
            <a:endParaRPr lang="es-CO" dirty="0" smtClean="0"/>
          </a:p>
          <a:p>
            <a:pPr marL="0" indent="0" algn="ctr">
              <a:buNone/>
            </a:pPr>
            <a:r>
              <a:rPr lang="es-CO" dirty="0" smtClean="0"/>
              <a:t> </a:t>
            </a:r>
            <a:r>
              <a:rPr lang="es-CO" dirty="0"/>
              <a:t>19) pág. </a:t>
            </a:r>
            <a:r>
              <a:rPr lang="es-CO" dirty="0" smtClean="0"/>
              <a:t>191-192.</a:t>
            </a:r>
            <a:endParaRPr lang="es-CO" dirty="0"/>
          </a:p>
          <a:p>
            <a:endParaRPr lang="es-CO" dirty="0"/>
          </a:p>
          <a:p>
            <a:endParaRPr lang="es-CO" dirty="0"/>
          </a:p>
        </p:txBody>
      </p:sp>
    </p:spTree>
    <p:extLst>
      <p:ext uri="{BB962C8B-B14F-4D97-AF65-F5344CB8AC3E}">
        <p14:creationId xmlns:p14="http://schemas.microsoft.com/office/powerpoint/2010/main" val="33369343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pPr marL="0" indent="0" algn="ctr">
              <a:buNone/>
            </a:pPr>
            <a:r>
              <a:rPr lang="es-CO" sz="6200" b="1" u="sng" dirty="0"/>
              <a:t>Súper rica en base a la </a:t>
            </a:r>
            <a:r>
              <a:rPr lang="es-CO" sz="6200" b="1" u="sng" dirty="0" smtClean="0"/>
              <a:t>prostitución</a:t>
            </a:r>
          </a:p>
          <a:p>
            <a:endParaRPr lang="es-CO" dirty="0" smtClean="0"/>
          </a:p>
          <a:p>
            <a:pPr marL="0" indent="0" algn="ctr">
              <a:buNone/>
            </a:pPr>
            <a:r>
              <a:rPr lang="es-CO" dirty="0" smtClean="0"/>
              <a:t> Hubo papas y obispos que se enriquecieron mediante la prostitución,  </a:t>
            </a:r>
            <a:r>
              <a:rPr lang="es-CO" dirty="0"/>
              <a:t>y para esto mantenían prostíbulos propios.</a:t>
            </a:r>
          </a:p>
          <a:p>
            <a:pPr marL="0" indent="0">
              <a:buNone/>
            </a:pPr>
            <a:endParaRPr lang="es-CO" dirty="0"/>
          </a:p>
          <a:p>
            <a:pPr marL="0" indent="0" algn="ctr">
              <a:buNone/>
            </a:pPr>
            <a:r>
              <a:rPr lang="es-CO" dirty="0" smtClean="0"/>
              <a:t>Para </a:t>
            </a:r>
            <a:r>
              <a:rPr lang="es-CO" dirty="0"/>
              <a:t>poder financiar una guerra contra los turcos, el papa Sixto IV (1471-1484) construyó en Roma un elegante prostíbulo para ambos sexos. Sus cortesanas le habrían pagado cada semana un “Julio” de oro, lo que significaban ingresos anuales de unos 26.000 ducados</a:t>
            </a:r>
            <a:r>
              <a:rPr lang="es-CO" dirty="0" smtClean="0"/>
              <a:t>.</a:t>
            </a:r>
          </a:p>
          <a:p>
            <a:pPr marL="0" indent="0" algn="ctr">
              <a:buNone/>
            </a:pPr>
            <a:r>
              <a:rPr lang="es-CO" dirty="0" smtClean="0"/>
              <a:t> </a:t>
            </a:r>
            <a:r>
              <a:rPr lang="es-CO" dirty="0"/>
              <a:t>19) pág. 172 </a:t>
            </a:r>
          </a:p>
          <a:p>
            <a:endParaRPr lang="es-CO" dirty="0"/>
          </a:p>
          <a:p>
            <a:pPr marL="0" indent="0" algn="ctr">
              <a:buNone/>
            </a:pPr>
            <a:r>
              <a:rPr lang="es-CO" dirty="0"/>
              <a:t>En tiempos del papa Clemente VI (1342-1352), las prostitutas eran tan numerosas, que el papa Clemente les impuso un impuesto. El historiador Joseph McCabe encontró un documento del cual se dilucida que funcionarios papales “compraron un hermoso, nuevo y atractivo prostíbulo” de la viuda de un médico. En el documento se registra que la compra se hizo “en nombre de nuestro señor Jesucristo.” </a:t>
            </a:r>
            <a:endParaRPr lang="es-CO" dirty="0" smtClean="0"/>
          </a:p>
          <a:p>
            <a:pPr marL="0" indent="0" algn="ctr">
              <a:buNone/>
            </a:pPr>
            <a:r>
              <a:rPr lang="es-CO" dirty="0" smtClean="0"/>
              <a:t>19</a:t>
            </a:r>
            <a:r>
              <a:rPr lang="es-CO" dirty="0"/>
              <a:t>) pág. 137</a:t>
            </a:r>
          </a:p>
          <a:p>
            <a:endParaRPr lang="es-CO" dirty="0"/>
          </a:p>
        </p:txBody>
      </p:sp>
    </p:spTree>
    <p:extLst>
      <p:ext uri="{BB962C8B-B14F-4D97-AF65-F5344CB8AC3E}">
        <p14:creationId xmlns:p14="http://schemas.microsoft.com/office/powerpoint/2010/main" val="417548947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wipe(down)">
                                      <p:cBhvr>
                                        <p:cTn id="24" dur="500"/>
                                        <p:tgtEl>
                                          <p:spTgt spid="3">
                                            <p:txEl>
                                              <p:pRg st="7" end="7"/>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ipe(down)">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62500" lnSpcReduction="20000"/>
          </a:bodyPr>
          <a:lstStyle/>
          <a:p>
            <a:pPr marL="0" indent="0" algn="ctr">
              <a:buNone/>
            </a:pPr>
            <a:r>
              <a:rPr lang="es-CO" dirty="0"/>
              <a:t>En Alemania se había desarrollado una nueva forma de prostitución en los templos. En la catedral de Estrasburgo circulaban las prostitutas. Lo que hay que saber al respecto: El obispo de Estrasburgo administraba un prostíbulo. 19) pág. 118  </a:t>
            </a:r>
          </a:p>
          <a:p>
            <a:endParaRPr lang="es-CO" dirty="0"/>
          </a:p>
          <a:p>
            <a:pPr marL="0" indent="0" algn="ctr">
              <a:buNone/>
            </a:pPr>
            <a:r>
              <a:rPr lang="es-CO" dirty="0"/>
              <a:t>Se dice que el decano de la catedral de Würzburg tenía el derecho legal de recibir anualmente, de cada pueblo de su diócesis, un caballo, una comida y una muchacha joven. 19) pág. 118</a:t>
            </a:r>
          </a:p>
          <a:p>
            <a:endParaRPr lang="es-CO" dirty="0"/>
          </a:p>
          <a:p>
            <a:pPr marL="0" indent="0" algn="ctr">
              <a:buNone/>
            </a:pPr>
            <a:r>
              <a:rPr lang="es-CO" dirty="0"/>
              <a:t>Una forma directa de prostitución en los templos fue </a:t>
            </a:r>
            <a:r>
              <a:rPr lang="es-CO" dirty="0" smtClean="0"/>
              <a:t>restablecida </a:t>
            </a:r>
            <a:r>
              <a:rPr lang="es-CO" dirty="0"/>
              <a:t>en Roma en el siglo XIII. Todas las prostitutas locales fueron reunidas y enviadas a trabajar a la capilla subterránea de la iglesia de Santa María, rodeadas de los objetos más santos de la cristiandad. </a:t>
            </a:r>
            <a:r>
              <a:rPr lang="es-CO" dirty="0" smtClean="0"/>
              <a:t> El </a:t>
            </a:r>
            <a:r>
              <a:rPr lang="es-CO" dirty="0"/>
              <a:t>papa Julio II dispuso el 2 de Julio de 1510 en una bula papal la instalación de un burdel, en el cual mujeres jóvenes podían ejercer su profesión. </a:t>
            </a:r>
          </a:p>
          <a:p>
            <a:endParaRPr lang="es-CO" dirty="0"/>
          </a:p>
          <a:p>
            <a:pPr marL="0" indent="0" algn="ctr">
              <a:buNone/>
            </a:pPr>
            <a:r>
              <a:rPr lang="es-CO" dirty="0"/>
              <a:t>Los siguientes papas, León X y Clemente VII, consentían igualmente este establecimiento, bajo la condición de que un cuarto del total de los bienes de las mujeres que allí trabajaban, después de su muerte pasaran al poder de las monjas de Sainte-Marie-Madeleine. 19) pág. </a:t>
            </a:r>
            <a:r>
              <a:rPr lang="es-CO" dirty="0" smtClean="0"/>
              <a:t>236. “Poligamia</a:t>
            </a:r>
            <a:r>
              <a:rPr lang="es-CO" dirty="0"/>
              <a:t>, sodomía e incesto fueron los vicios </a:t>
            </a:r>
            <a:r>
              <a:rPr lang="es-CO" b="1" u="sng" dirty="0"/>
              <a:t>menores</a:t>
            </a:r>
            <a:r>
              <a:rPr lang="es-CO" dirty="0"/>
              <a:t> de los papas …” 19) </a:t>
            </a:r>
            <a:r>
              <a:rPr lang="es-CO" dirty="0" smtClean="0"/>
              <a:t>U4.</a:t>
            </a:r>
            <a:endParaRPr lang="es-CO" dirty="0"/>
          </a:p>
          <a:p>
            <a:endParaRPr lang="es-CO" dirty="0"/>
          </a:p>
          <a:p>
            <a:endParaRPr lang="es-CO" dirty="0"/>
          </a:p>
          <a:p>
            <a:endParaRPr lang="es-CO" dirty="0"/>
          </a:p>
        </p:txBody>
      </p:sp>
    </p:spTree>
    <p:extLst>
      <p:ext uri="{BB962C8B-B14F-4D97-AF65-F5344CB8AC3E}">
        <p14:creationId xmlns:p14="http://schemas.microsoft.com/office/powerpoint/2010/main" val="4956411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wipe(down)">
                                      <p:cBhvr>
                                        <p:cTn id="15" dur="580">
                                          <p:stCondLst>
                                            <p:cond delay="0"/>
                                          </p:stCondLst>
                                        </p:cTn>
                                        <p:tgtEl>
                                          <p:spTgt spid="3">
                                            <p:txEl>
                                              <p:pRg st="6" end="6"/>
                                            </p:txEl>
                                          </p:spTgt>
                                        </p:tgtEl>
                                      </p:cBhvr>
                                    </p:animEffect>
                                    <p:anim calcmode="lin" valueType="num">
                                      <p:cBhvr>
                                        <p:cTn id="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6" end="6"/>
                                            </p:txEl>
                                          </p:spTgt>
                                        </p:tgtEl>
                                      </p:cBhvr>
                                      <p:to x="100000" y="60000"/>
                                    </p:animScale>
                                    <p:animScale>
                                      <p:cBhvr>
                                        <p:cTn id="22" dur="166" decel="50000">
                                          <p:stCondLst>
                                            <p:cond delay="676"/>
                                          </p:stCondLst>
                                        </p:cTn>
                                        <p:tgtEl>
                                          <p:spTgt spid="3">
                                            <p:txEl>
                                              <p:pRg st="6" end="6"/>
                                            </p:txEl>
                                          </p:spTgt>
                                        </p:tgtEl>
                                      </p:cBhvr>
                                      <p:to x="100000" y="100000"/>
                                    </p:animScale>
                                    <p:animScale>
                                      <p:cBhvr>
                                        <p:cTn id="23" dur="26">
                                          <p:stCondLst>
                                            <p:cond delay="1312"/>
                                          </p:stCondLst>
                                        </p:cTn>
                                        <p:tgtEl>
                                          <p:spTgt spid="3">
                                            <p:txEl>
                                              <p:pRg st="6" end="6"/>
                                            </p:txEl>
                                          </p:spTgt>
                                        </p:tgtEl>
                                      </p:cBhvr>
                                      <p:to x="100000" y="80000"/>
                                    </p:animScale>
                                    <p:animScale>
                                      <p:cBhvr>
                                        <p:cTn id="24" dur="166" decel="50000">
                                          <p:stCondLst>
                                            <p:cond delay="1338"/>
                                          </p:stCondLst>
                                        </p:cTn>
                                        <p:tgtEl>
                                          <p:spTgt spid="3">
                                            <p:txEl>
                                              <p:pRg st="6" end="6"/>
                                            </p:txEl>
                                          </p:spTgt>
                                        </p:tgtEl>
                                      </p:cBhvr>
                                      <p:to x="100000" y="100000"/>
                                    </p:animScale>
                                    <p:animScale>
                                      <p:cBhvr>
                                        <p:cTn id="25" dur="26">
                                          <p:stCondLst>
                                            <p:cond delay="1642"/>
                                          </p:stCondLst>
                                        </p:cTn>
                                        <p:tgtEl>
                                          <p:spTgt spid="3">
                                            <p:txEl>
                                              <p:pRg st="6" end="6"/>
                                            </p:txEl>
                                          </p:spTgt>
                                        </p:tgtEl>
                                      </p:cBhvr>
                                      <p:to x="100000" y="90000"/>
                                    </p:animScale>
                                    <p:animScale>
                                      <p:cBhvr>
                                        <p:cTn id="26" dur="166" decel="50000">
                                          <p:stCondLst>
                                            <p:cond delay="1668"/>
                                          </p:stCondLst>
                                        </p:cTn>
                                        <p:tgtEl>
                                          <p:spTgt spid="3">
                                            <p:txEl>
                                              <p:pRg st="6" end="6"/>
                                            </p:txEl>
                                          </p:spTgt>
                                        </p:tgtEl>
                                      </p:cBhvr>
                                      <p:to x="100000" y="100000"/>
                                    </p:animScale>
                                    <p:animScale>
                                      <p:cBhvr>
                                        <p:cTn id="27" dur="26">
                                          <p:stCondLst>
                                            <p:cond delay="1808"/>
                                          </p:stCondLst>
                                        </p:cTn>
                                        <p:tgtEl>
                                          <p:spTgt spid="3">
                                            <p:txEl>
                                              <p:pRg st="6" end="6"/>
                                            </p:txEl>
                                          </p:spTgt>
                                        </p:tgtEl>
                                      </p:cBhvr>
                                      <p:to x="100000" y="95000"/>
                                    </p:animScale>
                                    <p:animScale>
                                      <p:cBhvr>
                                        <p:cTn id="28"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507288" cy="6336704"/>
          </a:xfrm>
        </p:spPr>
        <p:txBody>
          <a:bodyPr>
            <a:normAutofit fontScale="77500" lnSpcReduction="20000"/>
          </a:bodyPr>
          <a:lstStyle/>
          <a:p>
            <a:pPr marL="0" indent="0" algn="ctr">
              <a:buNone/>
            </a:pPr>
            <a:r>
              <a:rPr lang="es-CO" sz="5200" b="1" u="sng" dirty="0"/>
              <a:t>Súper rica por subvenciones del Estado</a:t>
            </a:r>
          </a:p>
          <a:p>
            <a:endParaRPr lang="es-CO" dirty="0"/>
          </a:p>
          <a:p>
            <a:pPr marL="0" indent="0" algn="ctr">
              <a:buNone/>
            </a:pPr>
            <a:r>
              <a:rPr lang="es-CO" dirty="0"/>
              <a:t>En Alemania, la Iglesia y el Estado, comparten la misma cama, a pesar de que la Constitución dice otra cosa. Las consecuencias: </a:t>
            </a:r>
            <a:endParaRPr lang="es-CO" dirty="0" smtClean="0"/>
          </a:p>
          <a:p>
            <a:pPr marL="0" indent="0" algn="ctr">
              <a:buNone/>
            </a:pPr>
            <a:r>
              <a:rPr lang="es-CO" dirty="0" smtClean="0"/>
              <a:t>El </a:t>
            </a:r>
            <a:r>
              <a:rPr lang="es-CO" dirty="0"/>
              <a:t>estado toma el dinero de los ciudadanos </a:t>
            </a:r>
            <a:r>
              <a:rPr lang="es-CO" dirty="0" smtClean="0"/>
              <a:t>- y </a:t>
            </a:r>
            <a:r>
              <a:rPr lang="es-CO" dirty="0"/>
              <a:t>a las Iglesias ricas les es dado por delante y por detrás ¡Más de 15 mil millones cada año!</a:t>
            </a:r>
          </a:p>
          <a:p>
            <a:endParaRPr lang="es-CO" dirty="0"/>
          </a:p>
          <a:p>
            <a:pPr marL="0" indent="0" algn="ctr">
              <a:buNone/>
            </a:pPr>
            <a:r>
              <a:rPr lang="es-CO" dirty="0"/>
              <a:t>O los políticos están tan perturbados, que no se dan cuenta, o están dependientes de la Iglesia y tienen miedo.</a:t>
            </a:r>
          </a:p>
          <a:p>
            <a:endParaRPr lang="es-CO" dirty="0"/>
          </a:p>
          <a:p>
            <a:pPr marL="0" indent="0" algn="ctr">
              <a:buNone/>
            </a:pPr>
            <a:r>
              <a:rPr lang="es-CO" dirty="0"/>
              <a:t>Existe la sensación de que las Iglesias tienen desde hace tiempo a los políticos en sus bolsillos y les pueden exigir lo que quieran – los políticos pagan sumisos, agradecidos y de forma voluntaria según la divisa: “</a:t>
            </a:r>
            <a:r>
              <a:rPr lang="es-CO" dirty="0">
                <a:latin typeface="Agency FB" pitchFamily="34" charset="0"/>
              </a:rPr>
              <a:t>Manténganlos tontos – y yo los mantengo pobres </a:t>
            </a:r>
            <a:r>
              <a:rPr lang="es-CO" dirty="0" smtClean="0">
                <a:latin typeface="Agency FB" pitchFamily="34" charset="0"/>
              </a:rPr>
              <a:t>…</a:t>
            </a:r>
            <a:r>
              <a:rPr lang="es-CO" dirty="0" smtClean="0"/>
              <a:t>”</a:t>
            </a:r>
            <a:endParaRPr lang="es-CO" dirty="0"/>
          </a:p>
        </p:txBody>
      </p:sp>
    </p:spTree>
    <p:extLst>
      <p:ext uri="{BB962C8B-B14F-4D97-AF65-F5344CB8AC3E}">
        <p14:creationId xmlns:p14="http://schemas.microsoft.com/office/powerpoint/2010/main" val="21773390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70000" lnSpcReduction="20000"/>
          </a:bodyPr>
          <a:lstStyle/>
          <a:p>
            <a:pPr marL="0" indent="0" algn="ctr">
              <a:buNone/>
            </a:pPr>
            <a:r>
              <a:rPr lang="es-CO" sz="3800" b="1" dirty="0"/>
              <a:t>Desde siempre, la Iglesia usa al Estado, y con esto al pueblo, como “vaca lechera“.</a:t>
            </a:r>
          </a:p>
          <a:p>
            <a:pPr marL="0" indent="0" algn="ctr">
              <a:buNone/>
            </a:pPr>
            <a:endParaRPr lang="es-CO" dirty="0" smtClean="0"/>
          </a:p>
          <a:p>
            <a:pPr marL="0" indent="0" algn="ctr">
              <a:buNone/>
            </a:pPr>
            <a:r>
              <a:rPr lang="es-CO" dirty="0" smtClean="0"/>
              <a:t> </a:t>
            </a:r>
            <a:r>
              <a:rPr lang="es-CO" b="1" dirty="0">
                <a:solidFill>
                  <a:srgbClr val="FF0000"/>
                </a:solidFill>
              </a:rPr>
              <a:t>Se deja pagar muchas cosas del Estado:</a:t>
            </a:r>
          </a:p>
          <a:p>
            <a:pPr marL="0" indent="0" algn="ctr">
              <a:buNone/>
            </a:pPr>
            <a:r>
              <a:rPr lang="es-CO" b="1" dirty="0" smtClean="0">
                <a:solidFill>
                  <a:srgbClr val="FF0000"/>
                </a:solidFill>
              </a:rPr>
              <a:t>Sueldos </a:t>
            </a:r>
            <a:r>
              <a:rPr lang="es-CO" b="1" dirty="0">
                <a:solidFill>
                  <a:srgbClr val="FF0000"/>
                </a:solidFill>
              </a:rPr>
              <a:t>de los obispos, cardenales, arzobispos y obispos auxiliares</a:t>
            </a:r>
          </a:p>
          <a:p>
            <a:pPr marL="0" indent="0" algn="ctr">
              <a:buNone/>
            </a:pPr>
            <a:r>
              <a:rPr lang="es-CO" b="1" dirty="0" smtClean="0">
                <a:solidFill>
                  <a:srgbClr val="FF0000"/>
                </a:solidFill>
              </a:rPr>
              <a:t>Sueldos </a:t>
            </a:r>
            <a:r>
              <a:rPr lang="es-CO" b="1" dirty="0">
                <a:solidFill>
                  <a:srgbClr val="FF0000"/>
                </a:solidFill>
              </a:rPr>
              <a:t>de canónicos y consistorios </a:t>
            </a:r>
          </a:p>
          <a:p>
            <a:pPr marL="0" indent="0" algn="ctr">
              <a:buNone/>
            </a:pPr>
            <a:r>
              <a:rPr lang="es-CO" b="1" dirty="0" smtClean="0">
                <a:solidFill>
                  <a:srgbClr val="FF0000"/>
                </a:solidFill>
              </a:rPr>
              <a:t>Sueldos </a:t>
            </a:r>
            <a:r>
              <a:rPr lang="es-CO" b="1" dirty="0">
                <a:solidFill>
                  <a:srgbClr val="FF0000"/>
                </a:solidFill>
              </a:rPr>
              <a:t>de vicarios y sacristanes</a:t>
            </a:r>
          </a:p>
          <a:p>
            <a:pPr marL="0" indent="0" algn="ctr">
              <a:buNone/>
            </a:pPr>
            <a:r>
              <a:rPr lang="es-CO" b="1" dirty="0" smtClean="0">
                <a:solidFill>
                  <a:srgbClr val="FF0000"/>
                </a:solidFill>
              </a:rPr>
              <a:t>Sueldos </a:t>
            </a:r>
            <a:r>
              <a:rPr lang="es-CO" b="1" dirty="0">
                <a:solidFill>
                  <a:srgbClr val="FF0000"/>
                </a:solidFill>
              </a:rPr>
              <a:t>de secretarios de los obispos </a:t>
            </a:r>
          </a:p>
          <a:p>
            <a:pPr marL="0" indent="0" algn="ctr">
              <a:buNone/>
            </a:pPr>
            <a:r>
              <a:rPr lang="es-CO" b="1" dirty="0" smtClean="0">
                <a:solidFill>
                  <a:srgbClr val="FF0000"/>
                </a:solidFill>
              </a:rPr>
              <a:t>Obispos </a:t>
            </a:r>
            <a:r>
              <a:rPr lang="es-CO" b="1" dirty="0">
                <a:solidFill>
                  <a:srgbClr val="FF0000"/>
                </a:solidFill>
              </a:rPr>
              <a:t>militares y pastores militares</a:t>
            </a:r>
          </a:p>
          <a:p>
            <a:pPr marL="0" indent="0" algn="ctr">
              <a:buNone/>
            </a:pPr>
            <a:r>
              <a:rPr lang="es-CO" b="1" dirty="0" smtClean="0">
                <a:solidFill>
                  <a:srgbClr val="FF0000"/>
                </a:solidFill>
              </a:rPr>
              <a:t>Reparaciones </a:t>
            </a:r>
            <a:r>
              <a:rPr lang="es-CO" b="1" dirty="0">
                <a:solidFill>
                  <a:srgbClr val="FF0000"/>
                </a:solidFill>
              </a:rPr>
              <a:t>y mantenimiento de innumerables iglesias y construcciones eclesiales</a:t>
            </a:r>
          </a:p>
          <a:p>
            <a:pPr marL="0" indent="0" algn="ctr">
              <a:buNone/>
            </a:pPr>
            <a:r>
              <a:rPr lang="es-CO" b="1" dirty="0" smtClean="0">
                <a:solidFill>
                  <a:srgbClr val="FF0000"/>
                </a:solidFill>
              </a:rPr>
              <a:t> </a:t>
            </a:r>
            <a:r>
              <a:rPr lang="es-CO" b="1" dirty="0">
                <a:solidFill>
                  <a:srgbClr val="FF0000"/>
                </a:solidFill>
              </a:rPr>
              <a:t>La formación de curas y teólogos</a:t>
            </a:r>
          </a:p>
          <a:p>
            <a:pPr marL="0" indent="0" algn="ctr">
              <a:buNone/>
            </a:pPr>
            <a:r>
              <a:rPr lang="es-CO" b="1" dirty="0" smtClean="0">
                <a:solidFill>
                  <a:srgbClr val="FF0000"/>
                </a:solidFill>
              </a:rPr>
              <a:t>Clases </a:t>
            </a:r>
            <a:r>
              <a:rPr lang="es-CO" b="1" dirty="0">
                <a:solidFill>
                  <a:srgbClr val="FF0000"/>
                </a:solidFill>
              </a:rPr>
              <a:t>confesionales de religión en escuelas públicas</a:t>
            </a:r>
          </a:p>
          <a:p>
            <a:pPr marL="0" indent="0" algn="ctr">
              <a:buNone/>
            </a:pPr>
            <a:r>
              <a:rPr lang="es-CO" b="1" dirty="0" smtClean="0">
                <a:solidFill>
                  <a:srgbClr val="FF0000"/>
                </a:solidFill>
              </a:rPr>
              <a:t>Millones </a:t>
            </a:r>
            <a:r>
              <a:rPr lang="es-CO" b="1" dirty="0">
                <a:solidFill>
                  <a:srgbClr val="FF0000"/>
                </a:solidFill>
              </a:rPr>
              <a:t>de exigencias de la época napoleónica, que generalmente deben ser pagadas por municipios empobrecidos. (Esto no es un mal chiste)</a:t>
            </a:r>
          </a:p>
          <a:p>
            <a:pPr marL="0" indent="0" algn="ctr">
              <a:buNone/>
            </a:pPr>
            <a:r>
              <a:rPr lang="es-CO" b="1" dirty="0" smtClean="0"/>
              <a:t>Incluso </a:t>
            </a:r>
            <a:r>
              <a:rPr lang="es-CO" b="1" dirty="0"/>
              <a:t>el incienso, el vino de misa y los trajes, en el caso de asistencia espiritual en el ejército, son pagados por el Estado</a:t>
            </a:r>
          </a:p>
        </p:txBody>
      </p:sp>
    </p:spTree>
    <p:extLst>
      <p:ext uri="{BB962C8B-B14F-4D97-AF65-F5344CB8AC3E}">
        <p14:creationId xmlns:p14="http://schemas.microsoft.com/office/powerpoint/2010/main" val="19340777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3" dur="500"/>
                                        <p:tgtEl>
                                          <p:spTgt spid="3">
                                            <p:txEl>
                                              <p:pRg st="4" end="4"/>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6" dur="500"/>
                                        <p:tgtEl>
                                          <p:spTgt spid="3">
                                            <p:txEl>
                                              <p:pRg st="5" end="5"/>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9" dur="500"/>
                                        <p:tgtEl>
                                          <p:spTgt spid="3">
                                            <p:txEl>
                                              <p:pRg st="6" end="6"/>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2" dur="500"/>
                                        <p:tgtEl>
                                          <p:spTgt spid="3">
                                            <p:txEl>
                                              <p:pRg st="7" end="7"/>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5" dur="500"/>
                                        <p:tgtEl>
                                          <p:spTgt spid="3">
                                            <p:txEl>
                                              <p:pRg st="8" end="8"/>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randombar(horizontal)">
                                      <p:cBhvr>
                                        <p:cTn id="28" dur="500"/>
                                        <p:tgtEl>
                                          <p:spTgt spid="3">
                                            <p:txEl>
                                              <p:pRg st="9" end="9"/>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1" dur="500"/>
                                        <p:tgtEl>
                                          <p:spTgt spid="3">
                                            <p:txEl>
                                              <p:pRg st="10" end="10"/>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3">
                                            <p:txEl>
                                              <p:pRg st="11" end="11"/>
                                            </p:txEl>
                                          </p:spTgt>
                                        </p:tgtEl>
                                        <p:attrNameLst>
                                          <p:attrName>style.visibility</p:attrName>
                                        </p:attrNameLst>
                                      </p:cBhvr>
                                      <p:to>
                                        <p:strVal val="visible"/>
                                      </p:to>
                                    </p:set>
                                    <p:animEffect transition="in" filter="randombar(horizontal)">
                                      <p:cBhvr>
                                        <p:cTn id="34" dur="500"/>
                                        <p:tgtEl>
                                          <p:spTgt spid="3">
                                            <p:txEl>
                                              <p:pRg st="11" end="11"/>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animEffect transition="in" filter="randombar(horizontal)">
                                      <p:cBhvr>
                                        <p:cTn id="37"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88640"/>
            <a:ext cx="8856984" cy="6552728"/>
          </a:xfrm>
        </p:spPr>
        <p:txBody>
          <a:bodyPr>
            <a:normAutofit fontScale="77500" lnSpcReduction="20000"/>
          </a:bodyPr>
          <a:lstStyle/>
          <a:p>
            <a:pPr marL="0" indent="0" algn="ctr">
              <a:buNone/>
            </a:pPr>
            <a:r>
              <a:rPr lang="es-CO" dirty="0"/>
              <a:t>Con el dinero del pueblo se financian también la mayoría de los costes de las instalaciones (aprox. 90 %, equivalente a unos 10 millones de euros anuales</a:t>
            </a:r>
            <a:r>
              <a:rPr lang="es-CO" dirty="0" smtClean="0"/>
              <a:t>).</a:t>
            </a:r>
          </a:p>
          <a:p>
            <a:pPr marL="0" indent="0" algn="ctr">
              <a:buNone/>
            </a:pPr>
            <a:r>
              <a:rPr lang="es-CO" dirty="0" smtClean="0"/>
              <a:t> </a:t>
            </a:r>
            <a:r>
              <a:rPr lang="es-CO" dirty="0"/>
              <a:t>Raras veces ponen la mano en sus propios bolsillos (a pesar de un patrimonio de 500 mil millones de euros). Y sin embargo tienen la potestad: El que se casa con una divorciada, es amenazado de ser expulsado de una institución católica, etc.</a:t>
            </a:r>
          </a:p>
          <a:p>
            <a:endParaRPr lang="es-CO" dirty="0"/>
          </a:p>
          <a:p>
            <a:pPr marL="0" indent="0" algn="ctr">
              <a:buNone/>
            </a:pPr>
            <a:r>
              <a:rPr lang="es-CO" dirty="0"/>
              <a:t>La guinda encima del pastel: También los musulmanes, ateos y los que se salieron de las Iglesias tienen que pagar los sueldos de los obispos católicos, ya que el dinero es sacado del arca común de los impuestos (o sea no del impuesto eclesiástico, como muchos creen). </a:t>
            </a:r>
          </a:p>
          <a:p>
            <a:endParaRPr lang="es-CO" dirty="0"/>
          </a:p>
          <a:p>
            <a:pPr marL="0" indent="0" algn="ctr">
              <a:buNone/>
            </a:pPr>
            <a:r>
              <a:rPr lang="es-CO" dirty="0"/>
              <a:t>Si una comunidad eclesiástica local construye por ejemplo un nuevo jardín infantil, sólo paga 1/3 de los costos, los 2/3 restantes los paga el Estado. La Iglesia, sin embargo, es la única dueña (muchas veces el terreno es donado). De esta manera aumenta constantemente la propiedad en inmuebles y terrenos de la Iglesia. </a:t>
            </a:r>
            <a:r>
              <a:rPr lang="es-CO" dirty="0" smtClean="0"/>
              <a:t> </a:t>
            </a:r>
            <a:endParaRPr lang="es-CO" dirty="0"/>
          </a:p>
          <a:p>
            <a:endParaRPr lang="es-CO" dirty="0"/>
          </a:p>
        </p:txBody>
      </p:sp>
    </p:spTree>
    <p:extLst>
      <p:ext uri="{BB962C8B-B14F-4D97-AF65-F5344CB8AC3E}">
        <p14:creationId xmlns:p14="http://schemas.microsoft.com/office/powerpoint/2010/main" val="19760823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08712"/>
          </a:xfrm>
        </p:spPr>
        <p:txBody>
          <a:bodyPr>
            <a:normAutofit fontScale="77500" lnSpcReduction="20000"/>
          </a:bodyPr>
          <a:lstStyle/>
          <a:p>
            <a:pPr marL="0" indent="0" algn="ctr">
              <a:buNone/>
            </a:pPr>
            <a:endParaRPr lang="es-CO" dirty="0" smtClean="0"/>
          </a:p>
          <a:p>
            <a:pPr marL="0" indent="0" algn="ctr">
              <a:buNone/>
            </a:pPr>
            <a:r>
              <a:rPr lang="es-CO" dirty="0" smtClean="0"/>
              <a:t> </a:t>
            </a:r>
            <a:r>
              <a:rPr lang="es-CO" sz="3800" b="1" dirty="0"/>
              <a:t>Esto y mucho más es “el secreto del Estado y de la Iglesia”.</a:t>
            </a:r>
          </a:p>
          <a:p>
            <a:pPr marL="0" indent="0" algn="ctr">
              <a:buNone/>
            </a:pPr>
            <a:r>
              <a:rPr lang="es-CO" dirty="0"/>
              <a:t>Lista de las subvenciones millonarias del Estado alemán a las Iglesias</a:t>
            </a:r>
          </a:p>
          <a:p>
            <a:endParaRPr lang="es-CO" dirty="0"/>
          </a:p>
          <a:p>
            <a:pPr marL="0" indent="0" algn="ctr">
              <a:buNone/>
            </a:pPr>
            <a:r>
              <a:rPr lang="es-CO" dirty="0">
                <a:solidFill>
                  <a:srgbClr val="FF0000"/>
                </a:solidFill>
              </a:rPr>
              <a:t>Renuncias a ingresos  </a:t>
            </a:r>
            <a:r>
              <a:rPr lang="es-CO" dirty="0" smtClean="0">
                <a:solidFill>
                  <a:srgbClr val="FF0000"/>
                </a:solidFill>
              </a:rPr>
              <a:t>en </a:t>
            </a:r>
            <a:r>
              <a:rPr lang="es-CO" dirty="0">
                <a:solidFill>
                  <a:srgbClr val="FF0000"/>
                </a:solidFill>
              </a:rPr>
              <a:t>miles de millones de euros</a:t>
            </a:r>
          </a:p>
          <a:p>
            <a:pPr marL="0" indent="0" algn="ctr">
              <a:buNone/>
            </a:pPr>
            <a:r>
              <a:rPr lang="es-CO" dirty="0" smtClean="0">
                <a:solidFill>
                  <a:srgbClr val="FF0000"/>
                </a:solidFill>
              </a:rPr>
              <a:t>Deducciones </a:t>
            </a:r>
            <a:r>
              <a:rPr lang="es-CO" dirty="0">
                <a:solidFill>
                  <a:srgbClr val="FF0000"/>
                </a:solidFill>
              </a:rPr>
              <a:t>de los impuestos eclesiásticos [2013]  </a:t>
            </a:r>
            <a:r>
              <a:rPr lang="es-CO" dirty="0" smtClean="0">
                <a:solidFill>
                  <a:srgbClr val="FF0000"/>
                </a:solidFill>
              </a:rPr>
              <a:t>3.290 euros.</a:t>
            </a:r>
            <a:endParaRPr lang="es-CO" dirty="0">
              <a:solidFill>
                <a:srgbClr val="FF0000"/>
              </a:solidFill>
            </a:endParaRPr>
          </a:p>
          <a:p>
            <a:pPr marL="0" indent="0" algn="ctr">
              <a:buNone/>
            </a:pPr>
            <a:r>
              <a:rPr lang="es-CO" dirty="0" smtClean="0">
                <a:solidFill>
                  <a:srgbClr val="FF0000"/>
                </a:solidFill>
              </a:rPr>
              <a:t>Exención </a:t>
            </a:r>
            <a:r>
              <a:rPr lang="es-CO" dirty="0">
                <a:solidFill>
                  <a:srgbClr val="FF0000"/>
                </a:solidFill>
              </a:rPr>
              <a:t>de impuestos a los intereses y capitales </a:t>
            </a:r>
            <a:r>
              <a:rPr lang="es-CO" dirty="0" smtClean="0">
                <a:solidFill>
                  <a:srgbClr val="FF0000"/>
                </a:solidFill>
              </a:rPr>
              <a:t> 2.310 euros. </a:t>
            </a:r>
            <a:endParaRPr lang="es-CO" dirty="0">
              <a:solidFill>
                <a:srgbClr val="FF0000"/>
              </a:solidFill>
            </a:endParaRPr>
          </a:p>
          <a:p>
            <a:pPr marL="0" indent="0" algn="ctr">
              <a:buNone/>
            </a:pPr>
            <a:r>
              <a:rPr lang="es-CO" dirty="0" smtClean="0">
                <a:solidFill>
                  <a:srgbClr val="FF0000"/>
                </a:solidFill>
              </a:rPr>
              <a:t> </a:t>
            </a:r>
            <a:r>
              <a:rPr lang="es-CO" dirty="0">
                <a:solidFill>
                  <a:srgbClr val="FF0000"/>
                </a:solidFill>
              </a:rPr>
              <a:t>Total por renuncias a ingresos </a:t>
            </a:r>
            <a:r>
              <a:rPr lang="es-CO" dirty="0" smtClean="0">
                <a:solidFill>
                  <a:srgbClr val="FF0000"/>
                </a:solidFill>
              </a:rPr>
              <a:t>aprox. 5.600 euros.                              </a:t>
            </a:r>
            <a:endParaRPr lang="es-CO" dirty="0">
              <a:solidFill>
                <a:srgbClr val="FF0000"/>
              </a:solidFill>
            </a:endParaRPr>
          </a:p>
          <a:p>
            <a:endParaRPr lang="es-CO" dirty="0">
              <a:solidFill>
                <a:srgbClr val="FF0000"/>
              </a:solidFill>
            </a:endParaRPr>
          </a:p>
          <a:p>
            <a:pPr marL="0" indent="0" algn="ctr">
              <a:buNone/>
            </a:pPr>
            <a:r>
              <a:rPr lang="es-CO" dirty="0">
                <a:solidFill>
                  <a:srgbClr val="FF0000"/>
                </a:solidFill>
              </a:rPr>
              <a:t>Clases confesionales de </a:t>
            </a:r>
            <a:r>
              <a:rPr lang="es-CO" dirty="0" smtClean="0">
                <a:solidFill>
                  <a:srgbClr val="FF0000"/>
                </a:solidFill>
              </a:rPr>
              <a:t>religión 3.500  euros.                                                                    </a:t>
            </a:r>
            <a:endParaRPr lang="es-CO" dirty="0">
              <a:solidFill>
                <a:srgbClr val="FF0000"/>
              </a:solidFill>
            </a:endParaRPr>
          </a:p>
          <a:p>
            <a:pPr marL="0" indent="0" algn="ctr">
              <a:buNone/>
            </a:pPr>
            <a:r>
              <a:rPr lang="es-CO" dirty="0" smtClean="0">
                <a:solidFill>
                  <a:srgbClr val="FF0000"/>
                </a:solidFill>
              </a:rPr>
              <a:t>Formación </a:t>
            </a:r>
            <a:r>
              <a:rPr lang="es-CO" dirty="0">
                <a:solidFill>
                  <a:srgbClr val="FF0000"/>
                </a:solidFill>
              </a:rPr>
              <a:t>de los teólogos </a:t>
            </a:r>
            <a:r>
              <a:rPr lang="es-CO" dirty="0" smtClean="0">
                <a:solidFill>
                  <a:srgbClr val="FF0000"/>
                </a:solidFill>
              </a:rPr>
              <a:t>650 euros.                                                                                     </a:t>
            </a:r>
            <a:endParaRPr lang="es-CO" dirty="0">
              <a:solidFill>
                <a:srgbClr val="FF0000"/>
              </a:solidFill>
            </a:endParaRPr>
          </a:p>
          <a:p>
            <a:pPr marL="0" indent="0" algn="ctr">
              <a:buNone/>
            </a:pPr>
            <a:r>
              <a:rPr lang="es-CO" dirty="0" smtClean="0">
                <a:solidFill>
                  <a:srgbClr val="FF0000"/>
                </a:solidFill>
              </a:rPr>
              <a:t>Ahorros </a:t>
            </a:r>
            <a:r>
              <a:rPr lang="es-CO" dirty="0">
                <a:solidFill>
                  <a:srgbClr val="FF0000"/>
                </a:solidFill>
              </a:rPr>
              <a:t>por recaudación estatal del impuesto eclesiástico                           </a:t>
            </a:r>
            <a:r>
              <a:rPr lang="es-CO" dirty="0" smtClean="0">
                <a:solidFill>
                  <a:srgbClr val="FF0000"/>
                </a:solidFill>
              </a:rPr>
              <a:t>1.800 euros. </a:t>
            </a:r>
            <a:endParaRPr lang="es-CO" dirty="0">
              <a:solidFill>
                <a:srgbClr val="FF0000"/>
              </a:solidFill>
            </a:endParaRPr>
          </a:p>
        </p:txBody>
      </p:sp>
    </p:spTree>
    <p:extLst>
      <p:ext uri="{BB962C8B-B14F-4D97-AF65-F5344CB8AC3E}">
        <p14:creationId xmlns:p14="http://schemas.microsoft.com/office/powerpoint/2010/main" val="128816089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8229600" cy="5688632"/>
          </a:xfrm>
        </p:spPr>
        <p:txBody>
          <a:bodyPr>
            <a:normAutofit fontScale="85000" lnSpcReduction="20000"/>
          </a:bodyPr>
          <a:lstStyle/>
          <a:p>
            <a:pPr marL="0" indent="0" algn="ctr">
              <a:buNone/>
            </a:pPr>
            <a:r>
              <a:rPr lang="es-CO" b="1" dirty="0" smtClean="0">
                <a:solidFill>
                  <a:srgbClr val="0070C0"/>
                </a:solidFill>
              </a:rPr>
              <a:t>Conservación </a:t>
            </a:r>
            <a:r>
              <a:rPr lang="es-CO" b="1" dirty="0">
                <a:solidFill>
                  <a:srgbClr val="0070C0"/>
                </a:solidFill>
              </a:rPr>
              <a:t>de monumentos </a:t>
            </a:r>
            <a:r>
              <a:rPr lang="es-CO" b="1" dirty="0" smtClean="0">
                <a:solidFill>
                  <a:srgbClr val="0070C0"/>
                </a:solidFill>
              </a:rPr>
              <a:t> 240 euros.  </a:t>
            </a:r>
            <a:endParaRPr lang="es-CO" b="1" dirty="0">
              <a:solidFill>
                <a:srgbClr val="0070C0"/>
              </a:solidFill>
            </a:endParaRPr>
          </a:p>
          <a:p>
            <a:pPr marL="0" indent="0" algn="ctr">
              <a:buNone/>
            </a:pPr>
            <a:r>
              <a:rPr lang="es-CO" b="1" dirty="0" smtClean="0">
                <a:solidFill>
                  <a:srgbClr val="0070C0"/>
                </a:solidFill>
              </a:rPr>
              <a:t>Asistencia </a:t>
            </a:r>
            <a:r>
              <a:rPr lang="es-CO" b="1" dirty="0">
                <a:solidFill>
                  <a:srgbClr val="0070C0"/>
                </a:solidFill>
              </a:rPr>
              <a:t>espiritual </a:t>
            </a:r>
            <a:r>
              <a:rPr lang="es-CO" b="1" dirty="0" smtClean="0">
                <a:solidFill>
                  <a:srgbClr val="0070C0"/>
                </a:solidFill>
              </a:rPr>
              <a:t>militar  80 euros. </a:t>
            </a:r>
            <a:endParaRPr lang="es-CO" b="1" dirty="0">
              <a:solidFill>
                <a:srgbClr val="0070C0"/>
              </a:solidFill>
            </a:endParaRPr>
          </a:p>
          <a:p>
            <a:pPr marL="0" indent="0" algn="ctr">
              <a:buNone/>
            </a:pPr>
            <a:r>
              <a:rPr lang="es-CO" b="1" dirty="0" smtClean="0">
                <a:solidFill>
                  <a:srgbClr val="0070C0"/>
                </a:solidFill>
              </a:rPr>
              <a:t>Pagos </a:t>
            </a:r>
            <a:r>
              <a:rPr lang="es-CO" b="1" dirty="0">
                <a:solidFill>
                  <a:srgbClr val="0070C0"/>
                </a:solidFill>
              </a:rPr>
              <a:t>de los Estados federales </a:t>
            </a:r>
            <a:r>
              <a:rPr lang="es-CO" b="1" dirty="0" smtClean="0">
                <a:solidFill>
                  <a:srgbClr val="0070C0"/>
                </a:solidFill>
              </a:rPr>
              <a:t>830 euros. </a:t>
            </a:r>
            <a:endParaRPr lang="es-CO" b="1" dirty="0">
              <a:solidFill>
                <a:srgbClr val="0070C0"/>
              </a:solidFill>
            </a:endParaRPr>
          </a:p>
          <a:p>
            <a:pPr marL="0" indent="0" algn="ctr">
              <a:buNone/>
            </a:pPr>
            <a:r>
              <a:rPr lang="es-CO" b="1" dirty="0" smtClean="0">
                <a:solidFill>
                  <a:srgbClr val="0070C0"/>
                </a:solidFill>
              </a:rPr>
              <a:t>Pagos </a:t>
            </a:r>
            <a:r>
              <a:rPr lang="es-CO" b="1" dirty="0">
                <a:solidFill>
                  <a:srgbClr val="0070C0"/>
                </a:solidFill>
              </a:rPr>
              <a:t>de las comunas (estimado) (entre otros, </a:t>
            </a:r>
            <a:endParaRPr lang="es-CO" b="1" dirty="0" smtClean="0">
              <a:solidFill>
                <a:srgbClr val="0070C0"/>
              </a:solidFill>
            </a:endParaRPr>
          </a:p>
          <a:p>
            <a:pPr marL="0" indent="0" algn="ctr">
              <a:buNone/>
            </a:pPr>
            <a:r>
              <a:rPr lang="es-CO" b="1" dirty="0" smtClean="0">
                <a:solidFill>
                  <a:srgbClr val="0070C0"/>
                </a:solidFill>
              </a:rPr>
              <a:t>construcción, regalos, cultura </a:t>
            </a:r>
            <a:r>
              <a:rPr lang="es-CO" b="1" dirty="0">
                <a:solidFill>
                  <a:srgbClr val="0070C0"/>
                </a:solidFill>
              </a:rPr>
              <a:t>etc.) </a:t>
            </a:r>
            <a:r>
              <a:rPr lang="es-CO" b="1" dirty="0" smtClean="0">
                <a:solidFill>
                  <a:srgbClr val="0070C0"/>
                </a:solidFill>
              </a:rPr>
              <a:t>4.000 euros. </a:t>
            </a:r>
            <a:endParaRPr lang="es-CO" b="1" dirty="0">
              <a:solidFill>
                <a:srgbClr val="0070C0"/>
              </a:solidFill>
            </a:endParaRPr>
          </a:p>
          <a:p>
            <a:pPr marL="0" indent="0" algn="ctr">
              <a:buNone/>
            </a:pPr>
            <a:r>
              <a:rPr lang="es-CO" b="1" dirty="0" smtClean="0">
                <a:solidFill>
                  <a:srgbClr val="0070C0"/>
                </a:solidFill>
              </a:rPr>
              <a:t>Obligaciones </a:t>
            </a:r>
            <a:r>
              <a:rPr lang="es-CO" b="1" dirty="0">
                <a:solidFill>
                  <a:srgbClr val="0070C0"/>
                </a:solidFill>
              </a:rPr>
              <a:t>por construcciones  </a:t>
            </a:r>
            <a:r>
              <a:rPr lang="es-CO" b="1" dirty="0" smtClean="0">
                <a:solidFill>
                  <a:srgbClr val="0070C0"/>
                </a:solidFill>
              </a:rPr>
              <a:t>20 euros. </a:t>
            </a:r>
            <a:endParaRPr lang="es-CO" b="1" dirty="0">
              <a:solidFill>
                <a:srgbClr val="0070C0"/>
              </a:solidFill>
            </a:endParaRPr>
          </a:p>
          <a:p>
            <a:pPr marL="0" indent="0" algn="ctr">
              <a:buNone/>
            </a:pPr>
            <a:r>
              <a:rPr lang="es-CO" b="1" dirty="0" smtClean="0">
                <a:solidFill>
                  <a:srgbClr val="0070C0"/>
                </a:solidFill>
              </a:rPr>
              <a:t>Subsidio </a:t>
            </a:r>
            <a:r>
              <a:rPr lang="es-CO" b="1" dirty="0">
                <a:solidFill>
                  <a:srgbClr val="0070C0"/>
                </a:solidFill>
              </a:rPr>
              <a:t>a obras misioneras </a:t>
            </a:r>
            <a:r>
              <a:rPr lang="es-CO" b="1" dirty="0" smtClean="0">
                <a:solidFill>
                  <a:srgbClr val="0070C0"/>
                </a:solidFill>
              </a:rPr>
              <a:t> 190 euros.  </a:t>
            </a:r>
            <a:endParaRPr lang="es-CO" b="1" dirty="0">
              <a:solidFill>
                <a:srgbClr val="0070C0"/>
              </a:solidFill>
            </a:endParaRPr>
          </a:p>
          <a:p>
            <a:pPr marL="0" indent="0" algn="ctr">
              <a:buNone/>
            </a:pPr>
            <a:r>
              <a:rPr lang="es-CO" b="1" dirty="0" smtClean="0">
                <a:solidFill>
                  <a:srgbClr val="0070C0"/>
                </a:solidFill>
              </a:rPr>
              <a:t>Otros</a:t>
            </a:r>
            <a:r>
              <a:rPr lang="es-CO" b="1" dirty="0">
                <a:solidFill>
                  <a:srgbClr val="0070C0"/>
                </a:solidFill>
              </a:rPr>
              <a:t>, por ejemplo: Órdenes, medios, </a:t>
            </a:r>
            <a:r>
              <a:rPr lang="es-CO" b="1" dirty="0" smtClean="0">
                <a:solidFill>
                  <a:srgbClr val="0070C0"/>
                </a:solidFill>
              </a:rPr>
              <a:t>festividades 110 euros.  </a:t>
            </a:r>
            <a:endParaRPr lang="es-CO" b="1" dirty="0">
              <a:solidFill>
                <a:srgbClr val="0070C0"/>
              </a:solidFill>
            </a:endParaRPr>
          </a:p>
          <a:p>
            <a:pPr marL="0" indent="0" algn="ctr">
              <a:buNone/>
            </a:pPr>
            <a:r>
              <a:rPr lang="es-CO" b="1" dirty="0" smtClean="0">
                <a:solidFill>
                  <a:srgbClr val="0070C0"/>
                </a:solidFill>
              </a:rPr>
              <a:t>Subvenciones </a:t>
            </a:r>
            <a:r>
              <a:rPr lang="es-CO" b="1" dirty="0">
                <a:solidFill>
                  <a:srgbClr val="0070C0"/>
                </a:solidFill>
              </a:rPr>
              <a:t>directas  </a:t>
            </a:r>
            <a:r>
              <a:rPr lang="es-CO" b="1" dirty="0" smtClean="0">
                <a:solidFill>
                  <a:srgbClr val="0070C0"/>
                </a:solidFill>
              </a:rPr>
              <a:t>aprox.11.600 euros. </a:t>
            </a:r>
            <a:endParaRPr lang="es-CO" b="1" dirty="0">
              <a:solidFill>
                <a:srgbClr val="0070C0"/>
              </a:solidFill>
            </a:endParaRPr>
          </a:p>
          <a:p>
            <a:pPr marL="0" indent="0" algn="ctr">
              <a:buNone/>
            </a:pPr>
            <a:endParaRPr lang="es-CO" dirty="0" smtClean="0"/>
          </a:p>
          <a:p>
            <a:pPr marL="0" indent="0" algn="ctr">
              <a:buNone/>
            </a:pPr>
            <a:r>
              <a:rPr lang="es-CO" b="1" dirty="0" smtClean="0">
                <a:solidFill>
                  <a:srgbClr val="FF0000"/>
                </a:solidFill>
              </a:rPr>
              <a:t>Total </a:t>
            </a:r>
            <a:r>
              <a:rPr lang="es-CO" b="1" dirty="0">
                <a:solidFill>
                  <a:srgbClr val="FF0000"/>
                </a:solidFill>
              </a:rPr>
              <a:t>de las subvenciones del Estado alemán a la Iglesia, </a:t>
            </a:r>
            <a:r>
              <a:rPr lang="es-CO" b="1" dirty="0" smtClean="0">
                <a:solidFill>
                  <a:srgbClr val="FF0000"/>
                </a:solidFill>
              </a:rPr>
              <a:t>17,2 </a:t>
            </a:r>
            <a:r>
              <a:rPr lang="es-CO" b="1" dirty="0">
                <a:solidFill>
                  <a:srgbClr val="FF0000"/>
                </a:solidFill>
              </a:rPr>
              <a:t>mil cien millones de euros al año</a:t>
            </a:r>
            <a:r>
              <a:rPr lang="es-CO" b="1" dirty="0" smtClean="0">
                <a:solidFill>
                  <a:srgbClr val="FF0000"/>
                </a:solidFill>
              </a:rPr>
              <a:t>. </a:t>
            </a:r>
            <a:endParaRPr lang="es-CO" b="1" dirty="0">
              <a:solidFill>
                <a:srgbClr val="FF0000"/>
              </a:solidFill>
            </a:endParaRPr>
          </a:p>
        </p:txBody>
      </p:sp>
    </p:spTree>
    <p:extLst>
      <p:ext uri="{BB962C8B-B14F-4D97-AF65-F5344CB8AC3E}">
        <p14:creationId xmlns:p14="http://schemas.microsoft.com/office/powerpoint/2010/main" val="7364726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i="1" dirty="0">
                <a:solidFill>
                  <a:srgbClr val="FF0000"/>
                </a:solidFill>
              </a:rPr>
              <a:t>Sexto </a:t>
            </a:r>
            <a:r>
              <a:rPr lang="es-CO" sz="5400" b="1" i="1" dirty="0" smtClean="0">
                <a:solidFill>
                  <a:srgbClr val="FF0000"/>
                </a:solidFill>
              </a:rPr>
              <a:t>contraste:</a:t>
            </a:r>
            <a:r>
              <a:rPr lang="es-CO" sz="5400" b="1" i="1" dirty="0">
                <a:solidFill>
                  <a:srgbClr val="FF0000"/>
                </a:solidFill>
              </a:rPr>
              <a:t> </a:t>
            </a:r>
          </a:p>
        </p:txBody>
      </p:sp>
      <p:sp>
        <p:nvSpPr>
          <p:cNvPr id="3" name="2 Marcador de contenido"/>
          <p:cNvSpPr>
            <a:spLocks noGrp="1"/>
          </p:cNvSpPr>
          <p:nvPr>
            <p:ph idx="1"/>
          </p:nvPr>
        </p:nvSpPr>
        <p:spPr>
          <a:xfrm>
            <a:off x="457200" y="1600201"/>
            <a:ext cx="8229600" cy="1180728"/>
          </a:xfrm>
        </p:spPr>
        <p:txBody>
          <a:bodyPr>
            <a:normAutofit/>
          </a:bodyPr>
          <a:lstStyle/>
          <a:p>
            <a:pPr marL="0" indent="0" algn="ctr">
              <a:buNone/>
            </a:pPr>
            <a:r>
              <a:rPr lang="es-CO" dirty="0" smtClean="0">
                <a:latin typeface="Agency FB" pitchFamily="34" charset="0"/>
              </a:rPr>
              <a:t>Jesús </a:t>
            </a:r>
            <a:r>
              <a:rPr lang="es-CO" dirty="0">
                <a:latin typeface="Agency FB" pitchFamily="34" charset="0"/>
              </a:rPr>
              <a:t>se apoyaba sobre un bastón de palo, </a:t>
            </a:r>
            <a:endParaRPr lang="es-CO" dirty="0" smtClean="0">
              <a:latin typeface="Agency FB" pitchFamily="34" charset="0"/>
            </a:endParaRPr>
          </a:p>
          <a:p>
            <a:pPr marL="0" indent="0" algn="ctr">
              <a:buNone/>
            </a:pPr>
            <a:r>
              <a:rPr lang="es-CO" dirty="0" smtClean="0">
                <a:latin typeface="Agency FB" pitchFamily="34" charset="0"/>
              </a:rPr>
              <a:t>pero </a:t>
            </a:r>
            <a:r>
              <a:rPr lang="es-CO" dirty="0">
                <a:latin typeface="Agency FB" pitchFamily="34" charset="0"/>
              </a:rPr>
              <a:t>el Papa sobre un báculo de </a:t>
            </a:r>
            <a:r>
              <a:rPr lang="es-CO" dirty="0" smtClean="0">
                <a:latin typeface="Agency FB" pitchFamily="34" charset="0"/>
              </a:rPr>
              <a:t>oro.</a:t>
            </a:r>
            <a:endParaRPr lang="es-CO" dirty="0">
              <a:latin typeface="Agency FB" pitchFamily="34" charset="0"/>
            </a:endParaRPr>
          </a:p>
        </p:txBody>
      </p:sp>
      <p:pic>
        <p:nvPicPr>
          <p:cNvPr id="1027" name="Picture 3" descr="https://scontent-a-mia.xx.fbcdn.net/hphotos-prn2/t1.0-9/p180x540/1070004_681783058501713_1498016504_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2780928"/>
            <a:ext cx="4248472"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5608" y="2780929"/>
            <a:ext cx="3528392"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615608" y="5661248"/>
            <a:ext cx="3553564" cy="1015663"/>
          </a:xfrm>
          <a:prstGeom prst="rect">
            <a:avLst/>
          </a:prstGeom>
        </p:spPr>
        <p:txBody>
          <a:bodyPr wrap="square">
            <a:spAutoFit/>
          </a:bodyPr>
          <a:lstStyle/>
          <a:p>
            <a:pPr algn="ctr"/>
            <a:r>
              <a:rPr lang="es-CO" sz="2000" b="1" dirty="0">
                <a:solidFill>
                  <a:srgbClr val="FF0000"/>
                </a:solidFill>
              </a:rPr>
              <a:t>El báculo de oro es un símbolo de </a:t>
            </a:r>
            <a:r>
              <a:rPr lang="es-CO" sz="2000" b="1" dirty="0" smtClean="0">
                <a:solidFill>
                  <a:srgbClr val="FF0000"/>
                </a:solidFill>
              </a:rPr>
              <a:t>arrogancia, de poder, demuestra su carácter.</a:t>
            </a:r>
            <a:endParaRPr lang="es-CO" sz="2000" b="1" dirty="0">
              <a:solidFill>
                <a:srgbClr val="FF0000"/>
              </a:solidFill>
            </a:endParaRPr>
          </a:p>
        </p:txBody>
      </p:sp>
      <p:sp>
        <p:nvSpPr>
          <p:cNvPr id="5" name="4 Rectángulo"/>
          <p:cNvSpPr/>
          <p:nvPr/>
        </p:nvSpPr>
        <p:spPr>
          <a:xfrm>
            <a:off x="107504" y="5690434"/>
            <a:ext cx="4248472" cy="1015663"/>
          </a:xfrm>
          <a:prstGeom prst="rect">
            <a:avLst/>
          </a:prstGeom>
        </p:spPr>
        <p:txBody>
          <a:bodyPr wrap="square">
            <a:spAutoFit/>
          </a:bodyPr>
          <a:lstStyle/>
          <a:p>
            <a:pPr algn="ctr"/>
            <a:r>
              <a:rPr lang="es-CO" sz="2000" b="1" dirty="0">
                <a:solidFill>
                  <a:srgbClr val="FF0000"/>
                </a:solidFill>
              </a:rPr>
              <a:t>El báculo de palo es un símbolo de </a:t>
            </a:r>
            <a:r>
              <a:rPr lang="es-CO" sz="2000" b="1" dirty="0" smtClean="0">
                <a:solidFill>
                  <a:srgbClr val="FF0000"/>
                </a:solidFill>
              </a:rPr>
              <a:t>humildad, se servicio, demuestra su carácter.</a:t>
            </a:r>
            <a:endParaRPr lang="es-CO" b="1" dirty="0">
              <a:solidFill>
                <a:srgbClr val="FF0000"/>
              </a:solidFill>
            </a:endParaRPr>
          </a:p>
        </p:txBody>
      </p:sp>
    </p:spTree>
    <p:extLst>
      <p:ext uri="{BB962C8B-B14F-4D97-AF65-F5344CB8AC3E}">
        <p14:creationId xmlns:p14="http://schemas.microsoft.com/office/powerpoint/2010/main" val="41497380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1027"/>
                                        </p:tgtEl>
                                        <p:attrNameLst>
                                          <p:attrName>style.visibility</p:attrName>
                                        </p:attrNameLst>
                                      </p:cBhvr>
                                      <p:to>
                                        <p:strVal val="visible"/>
                                      </p:to>
                                    </p:set>
                                    <p:animEffect transition="in" filter="wipe(down)">
                                      <p:cBhvr>
                                        <p:cTn id="21" dur="580">
                                          <p:stCondLst>
                                            <p:cond delay="0"/>
                                          </p:stCondLst>
                                        </p:cTn>
                                        <p:tgtEl>
                                          <p:spTgt spid="1027"/>
                                        </p:tgtEl>
                                      </p:cBhvr>
                                    </p:animEffect>
                                    <p:anim calcmode="lin" valueType="num">
                                      <p:cBhvr>
                                        <p:cTn id="22"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27" dur="26">
                                          <p:stCondLst>
                                            <p:cond delay="650"/>
                                          </p:stCondLst>
                                        </p:cTn>
                                        <p:tgtEl>
                                          <p:spTgt spid="1027"/>
                                        </p:tgtEl>
                                      </p:cBhvr>
                                      <p:to x="100000" y="60000"/>
                                    </p:animScale>
                                    <p:animScale>
                                      <p:cBhvr>
                                        <p:cTn id="28" dur="166" decel="50000">
                                          <p:stCondLst>
                                            <p:cond delay="676"/>
                                          </p:stCondLst>
                                        </p:cTn>
                                        <p:tgtEl>
                                          <p:spTgt spid="1027"/>
                                        </p:tgtEl>
                                      </p:cBhvr>
                                      <p:to x="100000" y="100000"/>
                                    </p:animScale>
                                    <p:animScale>
                                      <p:cBhvr>
                                        <p:cTn id="29" dur="26">
                                          <p:stCondLst>
                                            <p:cond delay="1312"/>
                                          </p:stCondLst>
                                        </p:cTn>
                                        <p:tgtEl>
                                          <p:spTgt spid="1027"/>
                                        </p:tgtEl>
                                      </p:cBhvr>
                                      <p:to x="100000" y="80000"/>
                                    </p:animScale>
                                    <p:animScale>
                                      <p:cBhvr>
                                        <p:cTn id="30" dur="166" decel="50000">
                                          <p:stCondLst>
                                            <p:cond delay="1338"/>
                                          </p:stCondLst>
                                        </p:cTn>
                                        <p:tgtEl>
                                          <p:spTgt spid="1027"/>
                                        </p:tgtEl>
                                      </p:cBhvr>
                                      <p:to x="100000" y="100000"/>
                                    </p:animScale>
                                    <p:animScale>
                                      <p:cBhvr>
                                        <p:cTn id="31" dur="26">
                                          <p:stCondLst>
                                            <p:cond delay="1642"/>
                                          </p:stCondLst>
                                        </p:cTn>
                                        <p:tgtEl>
                                          <p:spTgt spid="1027"/>
                                        </p:tgtEl>
                                      </p:cBhvr>
                                      <p:to x="100000" y="90000"/>
                                    </p:animScale>
                                    <p:animScale>
                                      <p:cBhvr>
                                        <p:cTn id="32" dur="166" decel="50000">
                                          <p:stCondLst>
                                            <p:cond delay="1668"/>
                                          </p:stCondLst>
                                        </p:cTn>
                                        <p:tgtEl>
                                          <p:spTgt spid="1027"/>
                                        </p:tgtEl>
                                      </p:cBhvr>
                                      <p:to x="100000" y="100000"/>
                                    </p:animScale>
                                    <p:animScale>
                                      <p:cBhvr>
                                        <p:cTn id="33" dur="26">
                                          <p:stCondLst>
                                            <p:cond delay="1808"/>
                                          </p:stCondLst>
                                        </p:cTn>
                                        <p:tgtEl>
                                          <p:spTgt spid="1027"/>
                                        </p:tgtEl>
                                      </p:cBhvr>
                                      <p:to x="100000" y="95000"/>
                                    </p:animScale>
                                    <p:animScale>
                                      <p:cBhvr>
                                        <p:cTn id="34" dur="166" decel="50000">
                                          <p:stCondLst>
                                            <p:cond delay="1834"/>
                                          </p:stCondLst>
                                        </p:cTn>
                                        <p:tgtEl>
                                          <p:spTgt spid="1027"/>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wipe(down)">
                                      <p:cBhvr>
                                        <p:cTn id="37" dur="580">
                                          <p:stCondLst>
                                            <p:cond delay="0"/>
                                          </p:stCondLst>
                                        </p:cTn>
                                        <p:tgtEl>
                                          <p:spTgt spid="1026"/>
                                        </p:tgtEl>
                                      </p:cBhvr>
                                    </p:animEffect>
                                    <p:anim calcmode="lin" valueType="num">
                                      <p:cBhvr>
                                        <p:cTn id="3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3" dur="26">
                                          <p:stCondLst>
                                            <p:cond delay="650"/>
                                          </p:stCondLst>
                                        </p:cTn>
                                        <p:tgtEl>
                                          <p:spTgt spid="1026"/>
                                        </p:tgtEl>
                                      </p:cBhvr>
                                      <p:to x="100000" y="60000"/>
                                    </p:animScale>
                                    <p:animScale>
                                      <p:cBhvr>
                                        <p:cTn id="44" dur="166" decel="50000">
                                          <p:stCondLst>
                                            <p:cond delay="676"/>
                                          </p:stCondLst>
                                        </p:cTn>
                                        <p:tgtEl>
                                          <p:spTgt spid="1026"/>
                                        </p:tgtEl>
                                      </p:cBhvr>
                                      <p:to x="100000" y="100000"/>
                                    </p:animScale>
                                    <p:animScale>
                                      <p:cBhvr>
                                        <p:cTn id="45" dur="26">
                                          <p:stCondLst>
                                            <p:cond delay="1312"/>
                                          </p:stCondLst>
                                        </p:cTn>
                                        <p:tgtEl>
                                          <p:spTgt spid="1026"/>
                                        </p:tgtEl>
                                      </p:cBhvr>
                                      <p:to x="100000" y="80000"/>
                                    </p:animScale>
                                    <p:animScale>
                                      <p:cBhvr>
                                        <p:cTn id="46" dur="166" decel="50000">
                                          <p:stCondLst>
                                            <p:cond delay="1338"/>
                                          </p:stCondLst>
                                        </p:cTn>
                                        <p:tgtEl>
                                          <p:spTgt spid="1026"/>
                                        </p:tgtEl>
                                      </p:cBhvr>
                                      <p:to x="100000" y="100000"/>
                                    </p:animScale>
                                    <p:animScale>
                                      <p:cBhvr>
                                        <p:cTn id="47" dur="26">
                                          <p:stCondLst>
                                            <p:cond delay="1642"/>
                                          </p:stCondLst>
                                        </p:cTn>
                                        <p:tgtEl>
                                          <p:spTgt spid="1026"/>
                                        </p:tgtEl>
                                      </p:cBhvr>
                                      <p:to x="100000" y="90000"/>
                                    </p:animScale>
                                    <p:animScale>
                                      <p:cBhvr>
                                        <p:cTn id="48" dur="166" decel="50000">
                                          <p:stCondLst>
                                            <p:cond delay="1668"/>
                                          </p:stCondLst>
                                        </p:cTn>
                                        <p:tgtEl>
                                          <p:spTgt spid="1026"/>
                                        </p:tgtEl>
                                      </p:cBhvr>
                                      <p:to x="100000" y="100000"/>
                                    </p:animScale>
                                    <p:animScale>
                                      <p:cBhvr>
                                        <p:cTn id="49" dur="26">
                                          <p:stCondLst>
                                            <p:cond delay="1808"/>
                                          </p:stCondLst>
                                        </p:cTn>
                                        <p:tgtEl>
                                          <p:spTgt spid="1026"/>
                                        </p:tgtEl>
                                      </p:cBhvr>
                                      <p:to x="100000" y="95000"/>
                                    </p:animScale>
                                    <p:animScale>
                                      <p:cBhvr>
                                        <p:cTn id="50" dur="166" decel="50000">
                                          <p:stCondLst>
                                            <p:cond delay="1834"/>
                                          </p:stCondLst>
                                        </p:cTn>
                                        <p:tgtEl>
                                          <p:spTgt spid="1026"/>
                                        </p:tgtEl>
                                      </p:cBhvr>
                                      <p:to x="100000" y="100000"/>
                                    </p:animScale>
                                  </p:childTnLst>
                                </p:cTn>
                              </p:par>
                              <p:par>
                                <p:cTn id="51" presetID="26" presetClass="entr" presetSubtype="0" fill="hold" grpId="0"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down)">
                                      <p:cBhvr>
                                        <p:cTn id="53" dur="580">
                                          <p:stCondLst>
                                            <p:cond delay="0"/>
                                          </p:stCondLst>
                                        </p:cTn>
                                        <p:tgtEl>
                                          <p:spTgt spid="4"/>
                                        </p:tgtEl>
                                      </p:cBhvr>
                                    </p:animEffect>
                                    <p:anim calcmode="lin" valueType="num">
                                      <p:cBhvr>
                                        <p:cTn id="5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9" dur="26">
                                          <p:stCondLst>
                                            <p:cond delay="650"/>
                                          </p:stCondLst>
                                        </p:cTn>
                                        <p:tgtEl>
                                          <p:spTgt spid="4"/>
                                        </p:tgtEl>
                                      </p:cBhvr>
                                      <p:to x="100000" y="60000"/>
                                    </p:animScale>
                                    <p:animScale>
                                      <p:cBhvr>
                                        <p:cTn id="60" dur="166" decel="50000">
                                          <p:stCondLst>
                                            <p:cond delay="676"/>
                                          </p:stCondLst>
                                        </p:cTn>
                                        <p:tgtEl>
                                          <p:spTgt spid="4"/>
                                        </p:tgtEl>
                                      </p:cBhvr>
                                      <p:to x="100000" y="100000"/>
                                    </p:animScale>
                                    <p:animScale>
                                      <p:cBhvr>
                                        <p:cTn id="61" dur="26">
                                          <p:stCondLst>
                                            <p:cond delay="1312"/>
                                          </p:stCondLst>
                                        </p:cTn>
                                        <p:tgtEl>
                                          <p:spTgt spid="4"/>
                                        </p:tgtEl>
                                      </p:cBhvr>
                                      <p:to x="100000" y="80000"/>
                                    </p:animScale>
                                    <p:animScale>
                                      <p:cBhvr>
                                        <p:cTn id="62" dur="166" decel="50000">
                                          <p:stCondLst>
                                            <p:cond delay="1338"/>
                                          </p:stCondLst>
                                        </p:cTn>
                                        <p:tgtEl>
                                          <p:spTgt spid="4"/>
                                        </p:tgtEl>
                                      </p:cBhvr>
                                      <p:to x="100000" y="100000"/>
                                    </p:animScale>
                                    <p:animScale>
                                      <p:cBhvr>
                                        <p:cTn id="63" dur="26">
                                          <p:stCondLst>
                                            <p:cond delay="1642"/>
                                          </p:stCondLst>
                                        </p:cTn>
                                        <p:tgtEl>
                                          <p:spTgt spid="4"/>
                                        </p:tgtEl>
                                      </p:cBhvr>
                                      <p:to x="100000" y="90000"/>
                                    </p:animScale>
                                    <p:animScale>
                                      <p:cBhvr>
                                        <p:cTn id="64" dur="166" decel="50000">
                                          <p:stCondLst>
                                            <p:cond delay="1668"/>
                                          </p:stCondLst>
                                        </p:cTn>
                                        <p:tgtEl>
                                          <p:spTgt spid="4"/>
                                        </p:tgtEl>
                                      </p:cBhvr>
                                      <p:to x="100000" y="100000"/>
                                    </p:animScale>
                                    <p:animScale>
                                      <p:cBhvr>
                                        <p:cTn id="65" dur="26">
                                          <p:stCondLst>
                                            <p:cond delay="1808"/>
                                          </p:stCondLst>
                                        </p:cTn>
                                        <p:tgtEl>
                                          <p:spTgt spid="4"/>
                                        </p:tgtEl>
                                      </p:cBhvr>
                                      <p:to x="100000" y="95000"/>
                                    </p:animScale>
                                    <p:animScale>
                                      <p:cBhvr>
                                        <p:cTn id="66" dur="166" decel="50000">
                                          <p:stCondLst>
                                            <p:cond delay="1834"/>
                                          </p:stCondLst>
                                        </p:cTn>
                                        <p:tgtEl>
                                          <p:spTgt spid="4"/>
                                        </p:tgtEl>
                                      </p:cBhvr>
                                      <p:to x="100000" y="100000"/>
                                    </p:animScale>
                                  </p:childTnLst>
                                </p:cTn>
                              </p:par>
                              <p:par>
                                <p:cTn id="67" presetID="26" presetClass="entr" presetSubtype="0" fill="hold" grpId="0" nodeType="with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down)">
                                      <p:cBhvr>
                                        <p:cTn id="69" dur="580">
                                          <p:stCondLst>
                                            <p:cond delay="0"/>
                                          </p:stCondLst>
                                        </p:cTn>
                                        <p:tgtEl>
                                          <p:spTgt spid="5"/>
                                        </p:tgtEl>
                                      </p:cBhvr>
                                    </p:animEffect>
                                    <p:anim calcmode="lin" valueType="num">
                                      <p:cBhvr>
                                        <p:cTn id="7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75" dur="26">
                                          <p:stCondLst>
                                            <p:cond delay="650"/>
                                          </p:stCondLst>
                                        </p:cTn>
                                        <p:tgtEl>
                                          <p:spTgt spid="5"/>
                                        </p:tgtEl>
                                      </p:cBhvr>
                                      <p:to x="100000" y="60000"/>
                                    </p:animScale>
                                    <p:animScale>
                                      <p:cBhvr>
                                        <p:cTn id="76" dur="166" decel="50000">
                                          <p:stCondLst>
                                            <p:cond delay="676"/>
                                          </p:stCondLst>
                                        </p:cTn>
                                        <p:tgtEl>
                                          <p:spTgt spid="5"/>
                                        </p:tgtEl>
                                      </p:cBhvr>
                                      <p:to x="100000" y="100000"/>
                                    </p:animScale>
                                    <p:animScale>
                                      <p:cBhvr>
                                        <p:cTn id="77" dur="26">
                                          <p:stCondLst>
                                            <p:cond delay="1312"/>
                                          </p:stCondLst>
                                        </p:cTn>
                                        <p:tgtEl>
                                          <p:spTgt spid="5"/>
                                        </p:tgtEl>
                                      </p:cBhvr>
                                      <p:to x="100000" y="80000"/>
                                    </p:animScale>
                                    <p:animScale>
                                      <p:cBhvr>
                                        <p:cTn id="78" dur="166" decel="50000">
                                          <p:stCondLst>
                                            <p:cond delay="1338"/>
                                          </p:stCondLst>
                                        </p:cTn>
                                        <p:tgtEl>
                                          <p:spTgt spid="5"/>
                                        </p:tgtEl>
                                      </p:cBhvr>
                                      <p:to x="100000" y="100000"/>
                                    </p:animScale>
                                    <p:animScale>
                                      <p:cBhvr>
                                        <p:cTn id="79" dur="26">
                                          <p:stCondLst>
                                            <p:cond delay="1642"/>
                                          </p:stCondLst>
                                        </p:cTn>
                                        <p:tgtEl>
                                          <p:spTgt spid="5"/>
                                        </p:tgtEl>
                                      </p:cBhvr>
                                      <p:to x="100000" y="90000"/>
                                    </p:animScale>
                                    <p:animScale>
                                      <p:cBhvr>
                                        <p:cTn id="80" dur="166" decel="50000">
                                          <p:stCondLst>
                                            <p:cond delay="1668"/>
                                          </p:stCondLst>
                                        </p:cTn>
                                        <p:tgtEl>
                                          <p:spTgt spid="5"/>
                                        </p:tgtEl>
                                      </p:cBhvr>
                                      <p:to x="100000" y="100000"/>
                                    </p:animScale>
                                    <p:animScale>
                                      <p:cBhvr>
                                        <p:cTn id="81" dur="26">
                                          <p:stCondLst>
                                            <p:cond delay="1808"/>
                                          </p:stCondLst>
                                        </p:cTn>
                                        <p:tgtEl>
                                          <p:spTgt spid="5"/>
                                        </p:tgtEl>
                                      </p:cBhvr>
                                      <p:to x="100000" y="95000"/>
                                    </p:animScale>
                                    <p:animScale>
                                      <p:cBhvr>
                                        <p:cTn id="8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i="1" dirty="0">
                <a:solidFill>
                  <a:srgbClr val="FF0000"/>
                </a:solidFill>
                <a:latin typeface="Agency FB" pitchFamily="34" charset="0"/>
              </a:rPr>
              <a:t>Séptimo </a:t>
            </a:r>
            <a:r>
              <a:rPr lang="es-CO" sz="5400" b="1" i="1" dirty="0" smtClean="0">
                <a:solidFill>
                  <a:srgbClr val="FF0000"/>
                </a:solidFill>
                <a:latin typeface="Agency FB" pitchFamily="34" charset="0"/>
              </a:rPr>
              <a:t>contraste:</a:t>
            </a:r>
            <a:endParaRPr lang="es-CO" sz="54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5141168"/>
          </a:xfrm>
        </p:spPr>
        <p:txBody>
          <a:bodyPr>
            <a:normAutofit fontScale="85000" lnSpcReduction="20000"/>
          </a:bodyPr>
          <a:lstStyle/>
          <a:p>
            <a:pPr marL="0" indent="0" algn="ctr">
              <a:buNone/>
            </a:pPr>
            <a:r>
              <a:rPr lang="es-CO" sz="3400" b="1" u="sng" dirty="0" smtClean="0"/>
              <a:t>Jesús </a:t>
            </a:r>
            <a:r>
              <a:rPr lang="es-CO" sz="3400" b="1" u="sng" dirty="0"/>
              <a:t>predicó la paz, pero el Papa bendice a dictadores y la guerra</a:t>
            </a:r>
          </a:p>
          <a:p>
            <a:pPr marL="0" indent="0" algn="ctr">
              <a:buNone/>
            </a:pPr>
            <a:r>
              <a:rPr lang="es-CO" dirty="0"/>
              <a:t>Jesús </a:t>
            </a:r>
            <a:r>
              <a:rPr lang="es-CO" dirty="0" smtClean="0"/>
              <a:t>predicó </a:t>
            </a:r>
            <a:r>
              <a:rPr lang="es-CO" dirty="0"/>
              <a:t>la </a:t>
            </a:r>
            <a:r>
              <a:rPr lang="es-CO" dirty="0" smtClean="0"/>
              <a:t>paz cuando dijo: «</a:t>
            </a:r>
            <a:r>
              <a:rPr lang="es-CO" b="1" dirty="0" smtClean="0">
                <a:latin typeface="Agency FB" pitchFamily="34" charset="0"/>
              </a:rPr>
              <a:t>La </a:t>
            </a:r>
            <a:r>
              <a:rPr lang="es-CO" b="1" dirty="0">
                <a:latin typeface="Agency FB" pitchFamily="34" charset="0"/>
              </a:rPr>
              <a:t>paz os dejo, mi paz os doy. No como el mundo la da, yo os la doy. No se turbe vuestro corazón, ni tenga </a:t>
            </a:r>
            <a:r>
              <a:rPr lang="es-CO" b="1" dirty="0" smtClean="0">
                <a:latin typeface="Agency FB" pitchFamily="34" charset="0"/>
              </a:rPr>
              <a:t>miedo</a:t>
            </a:r>
            <a:r>
              <a:rPr lang="es-CO" dirty="0" smtClean="0"/>
              <a:t>»</a:t>
            </a:r>
            <a:r>
              <a:rPr lang="es-CO" dirty="0" smtClean="0">
                <a:solidFill>
                  <a:srgbClr val="FF0000"/>
                </a:solidFill>
              </a:rPr>
              <a:t> (juan 14:27).</a:t>
            </a:r>
          </a:p>
          <a:p>
            <a:pPr marL="0" indent="0" algn="ctr">
              <a:buNone/>
            </a:pPr>
            <a:r>
              <a:rPr lang="es-CO" dirty="0" smtClean="0"/>
              <a:t>En contraste, como vimos en las diapositivas </a:t>
            </a:r>
            <a:r>
              <a:rPr lang="es-CO" dirty="0" smtClean="0">
                <a:solidFill>
                  <a:srgbClr val="FF0000"/>
                </a:solidFill>
              </a:rPr>
              <a:t> 24-61 </a:t>
            </a:r>
            <a:r>
              <a:rPr lang="es-CO" dirty="0" smtClean="0"/>
              <a:t>donde según lo registra la historia, la iglesia católica utilizó la esclavitud, persecución, expropiación de vienes y la inquisición bajo métodos espantosos para destruir a todos los que no estuviesen de acuerdo con su fe.</a:t>
            </a:r>
          </a:p>
          <a:p>
            <a:pPr marL="0" indent="0" algn="ctr">
              <a:buNone/>
            </a:pPr>
            <a:r>
              <a:rPr lang="es-CO" dirty="0" smtClean="0"/>
              <a:t>En contraste con la enseñanza de Jesús que predicaba el amor, decía: «</a:t>
            </a:r>
            <a:r>
              <a:rPr lang="es-CO" b="1" dirty="0" smtClean="0">
                <a:latin typeface="Agency FB" pitchFamily="34" charset="0"/>
              </a:rPr>
              <a:t>Amaos los unos a los otros, así como yo os he amado</a:t>
            </a:r>
            <a:r>
              <a:rPr lang="es-CO" dirty="0" smtClean="0"/>
              <a:t>» </a:t>
            </a:r>
            <a:r>
              <a:rPr lang="es-CO" dirty="0" smtClean="0">
                <a:solidFill>
                  <a:srgbClr val="FF0000"/>
                </a:solidFill>
              </a:rPr>
              <a:t>(Juan 13:34). </a:t>
            </a:r>
            <a:r>
              <a:rPr lang="es-CO" dirty="0" smtClean="0"/>
              <a:t>Y  «</a:t>
            </a:r>
            <a:r>
              <a:rPr lang="es-CO" b="1" dirty="0" smtClean="0">
                <a:latin typeface="Agency FB" pitchFamily="34" charset="0"/>
              </a:rPr>
              <a:t>a </a:t>
            </a:r>
            <a:r>
              <a:rPr lang="es-CO" b="1" dirty="0">
                <a:latin typeface="Agency FB" pitchFamily="34" charset="0"/>
              </a:rPr>
              <a:t>cualquiera que te golpea en la mejilla derecha, vuélvele también la </a:t>
            </a:r>
            <a:r>
              <a:rPr lang="es-CO" b="1" dirty="0" smtClean="0">
                <a:latin typeface="Agency FB" pitchFamily="34" charset="0"/>
              </a:rPr>
              <a:t>otra</a:t>
            </a:r>
            <a:r>
              <a:rPr lang="es-CO" dirty="0" smtClean="0"/>
              <a:t>» </a:t>
            </a:r>
            <a:r>
              <a:rPr lang="es-CO" dirty="0" smtClean="0">
                <a:solidFill>
                  <a:srgbClr val="FF0000"/>
                </a:solidFill>
              </a:rPr>
              <a:t>(Mat.5:39). </a:t>
            </a:r>
          </a:p>
        </p:txBody>
      </p:sp>
    </p:spTree>
    <p:extLst>
      <p:ext uri="{BB962C8B-B14F-4D97-AF65-F5344CB8AC3E}">
        <p14:creationId xmlns:p14="http://schemas.microsoft.com/office/powerpoint/2010/main" val="36513018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anim calcmode="lin" valueType="num">
                                      <p:cBhvr>
                                        <p:cTn id="16"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7"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blipFill>
            <a:blip r:embed="rId2"/>
            <a:tile tx="0" ty="0" sx="100000" sy="100000" flip="none" algn="tl"/>
          </a:blipFill>
        </p:spPr>
        <p:txBody>
          <a:bodyPr>
            <a:normAutofit/>
          </a:bodyPr>
          <a:lstStyle/>
          <a:p>
            <a:pPr marL="0" indent="0" algn="ctr">
              <a:buNone/>
            </a:pPr>
            <a:r>
              <a:rPr lang="es-CO" dirty="0" smtClean="0"/>
              <a:t>De esta forma, las arcas de la iglesia, según los registros de la historia, a base de métodos inescrupulosos cada día aumentaba, y aumenta su riqueza hasta convertirse en la iglesia más rica del mundo.</a:t>
            </a:r>
          </a:p>
          <a:p>
            <a:pPr marL="0" indent="0" algn="ctr">
              <a:buNone/>
            </a:pPr>
            <a:endParaRPr lang="es-CO" dirty="0" smtClean="0"/>
          </a:p>
          <a:p>
            <a:pPr marL="0" indent="0" algn="ctr">
              <a:buNone/>
            </a:pPr>
            <a:r>
              <a:rPr lang="es-CO" dirty="0" smtClean="0"/>
              <a:t>En contraste, la iglesia apostólica según</a:t>
            </a:r>
          </a:p>
          <a:p>
            <a:pPr marL="0" indent="0" algn="ctr">
              <a:buNone/>
            </a:pPr>
            <a:r>
              <a:rPr lang="es-CO" dirty="0" smtClean="0"/>
              <a:t> </a:t>
            </a:r>
            <a:r>
              <a:rPr lang="es-CO" dirty="0" smtClean="0">
                <a:solidFill>
                  <a:srgbClr val="FF0000"/>
                </a:solidFill>
              </a:rPr>
              <a:t>Hechos  2:45 </a:t>
            </a:r>
            <a:r>
              <a:rPr lang="es-CO" dirty="0" smtClean="0"/>
              <a:t>hacía lo siguiente:</a:t>
            </a:r>
          </a:p>
          <a:p>
            <a:pPr marL="0" indent="0" algn="ctr">
              <a:buNone/>
            </a:pPr>
            <a:r>
              <a:rPr lang="es-CO" dirty="0" smtClean="0"/>
              <a:t>«</a:t>
            </a:r>
            <a:r>
              <a:rPr lang="es-CO" b="1" dirty="0" smtClean="0">
                <a:latin typeface="Agency FB" pitchFamily="34" charset="0"/>
              </a:rPr>
              <a:t>Vendían </a:t>
            </a:r>
            <a:r>
              <a:rPr lang="es-CO" b="1" dirty="0">
                <a:latin typeface="Agency FB" pitchFamily="34" charset="0"/>
              </a:rPr>
              <a:t>sus posesiones y bienes, y los repartían a todos, a cada uno según tenía </a:t>
            </a:r>
            <a:r>
              <a:rPr lang="es-CO" b="1" dirty="0" smtClean="0">
                <a:latin typeface="Agency FB" pitchFamily="34" charset="0"/>
              </a:rPr>
              <a:t>necesidad</a:t>
            </a:r>
            <a:r>
              <a:rPr lang="es-CO" dirty="0" smtClean="0"/>
              <a:t>». </a:t>
            </a:r>
            <a:endParaRPr lang="es-CO" dirty="0"/>
          </a:p>
        </p:txBody>
      </p:sp>
    </p:spTree>
    <p:extLst>
      <p:ext uri="{BB962C8B-B14F-4D97-AF65-F5344CB8AC3E}">
        <p14:creationId xmlns:p14="http://schemas.microsoft.com/office/powerpoint/2010/main" val="16085335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i="1" dirty="0">
                <a:solidFill>
                  <a:srgbClr val="FF0000"/>
                </a:solidFill>
                <a:latin typeface="Agency FB" pitchFamily="34" charset="0"/>
              </a:rPr>
              <a:t>Octavo </a:t>
            </a:r>
            <a:r>
              <a:rPr lang="es-CO" sz="5400" b="1" i="1" dirty="0" smtClean="0">
                <a:solidFill>
                  <a:srgbClr val="FF0000"/>
                </a:solidFill>
                <a:latin typeface="Agency FB" pitchFamily="34" charset="0"/>
              </a:rPr>
              <a:t>contraste:</a:t>
            </a:r>
            <a:r>
              <a:rPr lang="es-CO" sz="5400" b="1" i="1" dirty="0">
                <a:solidFill>
                  <a:srgbClr val="FF0000"/>
                </a:solidFill>
                <a:latin typeface="Agency FB" pitchFamily="34" charset="0"/>
              </a:rPr>
              <a:t> </a:t>
            </a:r>
          </a:p>
        </p:txBody>
      </p:sp>
      <p:sp>
        <p:nvSpPr>
          <p:cNvPr id="3" name="2 Marcador de contenido"/>
          <p:cNvSpPr>
            <a:spLocks noGrp="1"/>
          </p:cNvSpPr>
          <p:nvPr>
            <p:ph idx="1"/>
          </p:nvPr>
        </p:nvSpPr>
        <p:spPr>
          <a:xfrm>
            <a:off x="457200" y="1600201"/>
            <a:ext cx="8229600" cy="1252736"/>
          </a:xfrm>
        </p:spPr>
        <p:txBody>
          <a:bodyPr>
            <a:normAutofit/>
          </a:bodyPr>
          <a:lstStyle/>
          <a:p>
            <a:pPr marL="0" indent="0" algn="ctr">
              <a:buNone/>
            </a:pPr>
            <a:r>
              <a:rPr lang="es-CO" dirty="0" smtClean="0"/>
              <a:t>Jesús a pesar de que era rey viajaba </a:t>
            </a:r>
            <a:r>
              <a:rPr lang="es-CO" dirty="0"/>
              <a:t>en burro, pero el Papa viaja en el papamóvil </a:t>
            </a:r>
            <a:r>
              <a:rPr lang="es-CO" dirty="0" smtClean="0"/>
              <a:t>blindado.</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852936"/>
            <a:ext cx="288032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0" y="5373216"/>
            <a:ext cx="3419872" cy="1569660"/>
          </a:xfrm>
          <a:prstGeom prst="rect">
            <a:avLst/>
          </a:prstGeom>
        </p:spPr>
        <p:txBody>
          <a:bodyPr wrap="square">
            <a:spAutoFit/>
          </a:bodyPr>
          <a:lstStyle/>
          <a:p>
            <a:pPr algn="ctr"/>
            <a:r>
              <a:rPr lang="es-CO" sz="1600" dirty="0"/>
              <a:t>y les dijo: —Id a la aldea que está frente a vosotros, y cuando hayáis entrado allí, en seguida hallaréis atado un borriquillo sobre el cual ningún hombre ha montado. Desatadlo y traedlo</a:t>
            </a:r>
            <a:r>
              <a:rPr lang="es-CO" sz="1600" dirty="0" smtClean="0"/>
              <a:t>. </a:t>
            </a:r>
            <a:r>
              <a:rPr lang="es-CO" sz="1600" dirty="0" smtClean="0">
                <a:solidFill>
                  <a:srgbClr val="FF0000"/>
                </a:solidFill>
              </a:rPr>
              <a:t>(Mar.12:2). </a:t>
            </a:r>
            <a:endParaRPr lang="es-CO" dirty="0">
              <a:solidFill>
                <a:srgbClr val="FF0000"/>
              </a:solidFill>
            </a:endParaRPr>
          </a:p>
        </p:txBody>
      </p:sp>
      <p:sp>
        <p:nvSpPr>
          <p:cNvPr id="5" name="4 Rectángulo"/>
          <p:cNvSpPr/>
          <p:nvPr/>
        </p:nvSpPr>
        <p:spPr>
          <a:xfrm>
            <a:off x="3419872" y="2859066"/>
            <a:ext cx="2808312" cy="2308324"/>
          </a:xfrm>
          <a:prstGeom prst="rect">
            <a:avLst/>
          </a:prstGeom>
        </p:spPr>
        <p:txBody>
          <a:bodyPr wrap="square">
            <a:spAutoFit/>
          </a:bodyPr>
          <a:lstStyle/>
          <a:p>
            <a:pPr algn="ctr"/>
            <a:r>
              <a:rPr lang="es-CO" b="1" baseline="30000" dirty="0" smtClean="0">
                <a:solidFill>
                  <a:srgbClr val="FF0000"/>
                </a:solidFill>
              </a:rPr>
              <a:t> </a:t>
            </a:r>
            <a:r>
              <a:rPr lang="es-CO" b="1" dirty="0" smtClean="0">
                <a:solidFill>
                  <a:srgbClr val="FF0000"/>
                </a:solidFill>
              </a:rPr>
              <a:t>   Zac.9:9</a:t>
            </a:r>
            <a:r>
              <a:rPr lang="es-CO" b="1" dirty="0" smtClean="0"/>
              <a:t>. </a:t>
            </a:r>
            <a:r>
              <a:rPr lang="es-CO" dirty="0" smtClean="0"/>
              <a:t>¡Alégrate </a:t>
            </a:r>
            <a:r>
              <a:rPr lang="es-CO" dirty="0"/>
              <a:t>mucho, oh hija de Sion! ¡Da voces de júbilo, oh hija de Jerusalén! He aquí, tu </a:t>
            </a:r>
            <a:r>
              <a:rPr lang="es-CO" b="1" u="sng" dirty="0"/>
              <a:t>rey</a:t>
            </a:r>
            <a:r>
              <a:rPr lang="es-CO" dirty="0"/>
              <a:t> viene a ti, justo y victorioso, </a:t>
            </a:r>
            <a:r>
              <a:rPr lang="es-CO" b="1" u="sng" dirty="0"/>
              <a:t>humilde</a:t>
            </a:r>
            <a:r>
              <a:rPr lang="es-CO" dirty="0"/>
              <a:t> y montado sobre un </a:t>
            </a:r>
            <a:r>
              <a:rPr lang="es-CO" b="1" u="sng" dirty="0"/>
              <a:t>asno</a:t>
            </a:r>
            <a:r>
              <a:rPr lang="es-CO" dirty="0"/>
              <a:t>, sobre un borriquillo, hijo de asna.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2830812"/>
            <a:ext cx="2533650" cy="2542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553504" y="5373215"/>
            <a:ext cx="5568851" cy="1477328"/>
          </a:xfrm>
          <a:prstGeom prst="rect">
            <a:avLst/>
          </a:prstGeom>
        </p:spPr>
        <p:txBody>
          <a:bodyPr wrap="square">
            <a:spAutoFit/>
          </a:bodyPr>
          <a:lstStyle/>
          <a:p>
            <a:pPr algn="ctr"/>
            <a:r>
              <a:rPr lang="es-CO" dirty="0"/>
              <a:t>Ciertamente que el contraste es bien marcado, nuestro Salvador, el rey del universo, entró a Jerusalén aquel </a:t>
            </a:r>
            <a:r>
              <a:rPr lang="es-CO" dirty="0" smtClean="0"/>
              <a:t>día, </a:t>
            </a:r>
            <a:r>
              <a:rPr lang="es-CO" dirty="0"/>
              <a:t>en un animal de carga, un burrito prestado, mientras que el que dice ser el representante de Cristo, </a:t>
            </a:r>
            <a:r>
              <a:rPr lang="es-CO" dirty="0" smtClean="0"/>
              <a:t>viaja </a:t>
            </a:r>
            <a:r>
              <a:rPr lang="es-CO" dirty="0"/>
              <a:t>en un papamóvil blindado. </a:t>
            </a:r>
          </a:p>
        </p:txBody>
      </p:sp>
    </p:spTree>
    <p:extLst>
      <p:ext uri="{BB962C8B-B14F-4D97-AF65-F5344CB8AC3E}">
        <p14:creationId xmlns:p14="http://schemas.microsoft.com/office/powerpoint/2010/main" val="152114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wheel(1)">
                                      <p:cBhvr>
                                        <p:cTn id="23" dur="2000"/>
                                        <p:tgtEl>
                                          <p:spTgt spid="1026"/>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1027"/>
                                        </p:tgtEl>
                                        <p:attrNameLst>
                                          <p:attrName>style.visibility</p:attrName>
                                        </p:attrNameLst>
                                      </p:cBhvr>
                                      <p:to>
                                        <p:strVal val="visible"/>
                                      </p:to>
                                    </p:set>
                                    <p:animEffect transition="in" filter="wipe(down)">
                                      <p:cBhvr>
                                        <p:cTn id="31" dur="580">
                                          <p:stCondLst>
                                            <p:cond delay="0"/>
                                          </p:stCondLst>
                                        </p:cTn>
                                        <p:tgtEl>
                                          <p:spTgt spid="1027"/>
                                        </p:tgtEl>
                                      </p:cBhvr>
                                    </p:animEffect>
                                    <p:anim calcmode="lin" valueType="num">
                                      <p:cBhvr>
                                        <p:cTn id="32"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37" dur="26">
                                          <p:stCondLst>
                                            <p:cond delay="650"/>
                                          </p:stCondLst>
                                        </p:cTn>
                                        <p:tgtEl>
                                          <p:spTgt spid="1027"/>
                                        </p:tgtEl>
                                      </p:cBhvr>
                                      <p:to x="100000" y="60000"/>
                                    </p:animScale>
                                    <p:animScale>
                                      <p:cBhvr>
                                        <p:cTn id="38" dur="166" decel="50000">
                                          <p:stCondLst>
                                            <p:cond delay="676"/>
                                          </p:stCondLst>
                                        </p:cTn>
                                        <p:tgtEl>
                                          <p:spTgt spid="1027"/>
                                        </p:tgtEl>
                                      </p:cBhvr>
                                      <p:to x="100000" y="100000"/>
                                    </p:animScale>
                                    <p:animScale>
                                      <p:cBhvr>
                                        <p:cTn id="39" dur="26">
                                          <p:stCondLst>
                                            <p:cond delay="1312"/>
                                          </p:stCondLst>
                                        </p:cTn>
                                        <p:tgtEl>
                                          <p:spTgt spid="1027"/>
                                        </p:tgtEl>
                                      </p:cBhvr>
                                      <p:to x="100000" y="80000"/>
                                    </p:animScale>
                                    <p:animScale>
                                      <p:cBhvr>
                                        <p:cTn id="40" dur="166" decel="50000">
                                          <p:stCondLst>
                                            <p:cond delay="1338"/>
                                          </p:stCondLst>
                                        </p:cTn>
                                        <p:tgtEl>
                                          <p:spTgt spid="1027"/>
                                        </p:tgtEl>
                                      </p:cBhvr>
                                      <p:to x="100000" y="100000"/>
                                    </p:animScale>
                                    <p:animScale>
                                      <p:cBhvr>
                                        <p:cTn id="41" dur="26">
                                          <p:stCondLst>
                                            <p:cond delay="1642"/>
                                          </p:stCondLst>
                                        </p:cTn>
                                        <p:tgtEl>
                                          <p:spTgt spid="1027"/>
                                        </p:tgtEl>
                                      </p:cBhvr>
                                      <p:to x="100000" y="90000"/>
                                    </p:animScale>
                                    <p:animScale>
                                      <p:cBhvr>
                                        <p:cTn id="42" dur="166" decel="50000">
                                          <p:stCondLst>
                                            <p:cond delay="1668"/>
                                          </p:stCondLst>
                                        </p:cTn>
                                        <p:tgtEl>
                                          <p:spTgt spid="1027"/>
                                        </p:tgtEl>
                                      </p:cBhvr>
                                      <p:to x="100000" y="100000"/>
                                    </p:animScale>
                                    <p:animScale>
                                      <p:cBhvr>
                                        <p:cTn id="43" dur="26">
                                          <p:stCondLst>
                                            <p:cond delay="1808"/>
                                          </p:stCondLst>
                                        </p:cTn>
                                        <p:tgtEl>
                                          <p:spTgt spid="1027"/>
                                        </p:tgtEl>
                                      </p:cBhvr>
                                      <p:to x="100000" y="95000"/>
                                    </p:animScale>
                                    <p:animScale>
                                      <p:cBhvr>
                                        <p:cTn id="44" dur="166" decel="50000">
                                          <p:stCondLst>
                                            <p:cond delay="1834"/>
                                          </p:stCondLst>
                                        </p:cTn>
                                        <p:tgtEl>
                                          <p:spTgt spid="1027"/>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2000"/>
                                        <p:tgtEl>
                                          <p:spTgt spid="6"/>
                                        </p:tgtEl>
                                      </p:cBhvr>
                                    </p:animEffect>
                                    <p:anim calcmode="lin" valueType="num">
                                      <p:cBhvr>
                                        <p:cTn id="50" dur="2000" fill="hold"/>
                                        <p:tgtEl>
                                          <p:spTgt spid="6"/>
                                        </p:tgtEl>
                                        <p:attrNameLst>
                                          <p:attrName>ppt_w</p:attrName>
                                        </p:attrNameLst>
                                      </p:cBhvr>
                                      <p:tavLst>
                                        <p:tav tm="0" fmla="#ppt_w*sin(2.5*pi*$)">
                                          <p:val>
                                            <p:fltVal val="0"/>
                                          </p:val>
                                        </p:tav>
                                        <p:tav tm="100000">
                                          <p:val>
                                            <p:fltVal val="1"/>
                                          </p:val>
                                        </p:tav>
                                      </p:tavLst>
                                    </p:anim>
                                    <p:anim calcmode="lin" valueType="num">
                                      <p:cBhvr>
                                        <p:cTn id="51"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solidFill>
                  <a:srgbClr val="FF0000"/>
                </a:solidFill>
              </a:rPr>
              <a:t>Conclusión</a:t>
            </a:r>
            <a:endParaRPr lang="es-CO" sz="4800" b="1" dirty="0">
              <a:solidFill>
                <a:srgbClr val="FF0000"/>
              </a:solidFill>
            </a:endParaRPr>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p:spPr>
        <p:txBody>
          <a:bodyPr>
            <a:normAutofit fontScale="62500" lnSpcReduction="20000"/>
          </a:bodyPr>
          <a:lstStyle/>
          <a:p>
            <a:pPr marL="0" indent="0">
              <a:buNone/>
            </a:pPr>
            <a:r>
              <a:rPr lang="es-CO" sz="4000" dirty="0" smtClean="0"/>
              <a:t>Quiero dejar constancia de que lo expuesto aquí no es con el propósito de herir susceptibilidades o herir a alguien, ya que todo esto obedece al cumplimiento profético señalado por la Palabra de Dios. </a:t>
            </a:r>
          </a:p>
          <a:p>
            <a:pPr marL="0" indent="0">
              <a:buNone/>
            </a:pPr>
            <a:r>
              <a:rPr lang="es-CO" sz="4000" dirty="0" smtClean="0"/>
              <a:t>Por el contrario, es motivo de gozo ya que esto nos enseña que lo dicho por los profetas se ha ido cumpliendo paso a paso, poso a poco pero con paso firme.</a:t>
            </a:r>
          </a:p>
          <a:p>
            <a:pPr marL="0" indent="0">
              <a:buNone/>
            </a:pPr>
            <a:r>
              <a:rPr lang="es-CO" sz="4000" dirty="0" smtClean="0"/>
              <a:t> Por eso, es mi deseo y oración que, si tu deseas sinceramente ser salvo debes obedecer el llamado </a:t>
            </a:r>
            <a:r>
              <a:rPr lang="es-CO" sz="4000" dirty="0"/>
              <a:t>de Apoc. </a:t>
            </a:r>
            <a:r>
              <a:rPr lang="es-CO" sz="4000" dirty="0" smtClean="0"/>
              <a:t>18:4. </a:t>
            </a:r>
            <a:r>
              <a:rPr lang="es-CO" sz="4000" dirty="0" smtClean="0">
                <a:latin typeface="Agency FB" pitchFamily="34" charset="0"/>
              </a:rPr>
              <a:t>Oí </a:t>
            </a:r>
            <a:r>
              <a:rPr lang="es-CO" sz="4000" dirty="0">
                <a:latin typeface="Agency FB" pitchFamily="34" charset="0"/>
              </a:rPr>
              <a:t>otra voz del cielo que decía: "¡</a:t>
            </a:r>
            <a:r>
              <a:rPr lang="es-CO" sz="4000" b="1" dirty="0">
                <a:solidFill>
                  <a:srgbClr val="FF0000"/>
                </a:solidFill>
                <a:latin typeface="Agency FB" pitchFamily="34" charset="0"/>
              </a:rPr>
              <a:t>Salid de ella, pueblo mío, para que no participéis de sus pecados y para que no recibáis sus </a:t>
            </a:r>
            <a:r>
              <a:rPr lang="es-CO" sz="4000" b="1" dirty="0" smtClean="0">
                <a:solidFill>
                  <a:srgbClr val="FF0000"/>
                </a:solidFill>
                <a:latin typeface="Agency FB" pitchFamily="34" charset="0"/>
              </a:rPr>
              <a:t>plagas</a:t>
            </a:r>
            <a:r>
              <a:rPr lang="es-CO" sz="4000" dirty="0" smtClean="0">
                <a:latin typeface="Agency FB" pitchFamily="34" charset="0"/>
              </a:rPr>
              <a:t>!</a:t>
            </a:r>
            <a:endParaRPr lang="es-CO" dirty="0"/>
          </a:p>
          <a:p>
            <a:pPr marL="0" indent="0">
              <a:buNone/>
            </a:pPr>
            <a:endParaRPr lang="es-CO" sz="4500" b="1" dirty="0" smtClean="0"/>
          </a:p>
          <a:p>
            <a:pPr marL="0" indent="0">
              <a:buNone/>
            </a:pPr>
            <a:r>
              <a:rPr lang="es-CO" sz="4500" b="1" dirty="0" smtClean="0"/>
              <a:t>Que Dios te bendiga, en el nombre de Cristo Jesús. Amen.</a:t>
            </a:r>
            <a:endParaRPr lang="es-CO" sz="5100" b="1" dirty="0" smtClean="0">
              <a:latin typeface="Agency FB" pitchFamily="34" charset="0"/>
            </a:endParaRPr>
          </a:p>
        </p:txBody>
      </p:sp>
    </p:spTree>
    <p:extLst>
      <p:ext uri="{BB962C8B-B14F-4D97-AF65-F5344CB8AC3E}">
        <p14:creationId xmlns:p14="http://schemas.microsoft.com/office/powerpoint/2010/main" val="16421580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76672"/>
            <a:ext cx="8496944" cy="590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9669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3104</TotalTime>
  <Words>8882</Words>
  <Application>Microsoft Office PowerPoint</Application>
  <PresentationFormat>Presentación en pantalla (4:3)</PresentationFormat>
  <Paragraphs>431</Paragraphs>
  <Slides>67</Slides>
  <Notes>0</Notes>
  <HiddenSlides>0</HiddenSlides>
  <MMClips>0</MMClips>
  <ScaleCrop>false</ScaleCrop>
  <HeadingPairs>
    <vt:vector size="4" baseType="variant">
      <vt:variant>
        <vt:lpstr>Tema</vt:lpstr>
      </vt:variant>
      <vt:variant>
        <vt:i4>1</vt:i4>
      </vt:variant>
      <vt:variant>
        <vt:lpstr>Títulos de diapositiva</vt:lpstr>
      </vt:variant>
      <vt:variant>
        <vt:i4>67</vt:i4>
      </vt:variant>
    </vt:vector>
  </HeadingPairs>
  <TitlesOfParts>
    <vt:vector size="68" baseType="lpstr">
      <vt:lpstr>Tema de Office</vt:lpstr>
      <vt:lpstr>Presentación de PowerPoint</vt:lpstr>
      <vt:lpstr>En este tema veremos ocho comparaciones entre Jesús y el papa </vt:lpstr>
      <vt:lpstr> Jesús vs. el Papa </vt:lpstr>
      <vt:lpstr>Primer contraste:</vt:lpstr>
      <vt:lpstr>Presentación de PowerPoint</vt:lpstr>
      <vt:lpstr>Presentación de PowerPoint</vt:lpstr>
      <vt:lpstr>Segundo contraste:</vt:lpstr>
      <vt:lpstr>Presentación de PowerPoint</vt:lpstr>
      <vt:lpstr>Presentación de PowerPoint</vt:lpstr>
      <vt:lpstr>Tercer contraste:</vt:lpstr>
      <vt:lpstr>Cuarto contraste:</vt:lpstr>
      <vt:lpstr>¿Por qué se presentan estos casos principalmente dentro de la iglesia Católica?</vt:lpstr>
      <vt:lpstr>Presentación de PowerPoint</vt:lpstr>
      <vt:lpstr>Presentación de PowerPoint</vt:lpstr>
      <vt:lpstr>Quinto contraste: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Sexto contraste: </vt:lpstr>
      <vt:lpstr>Séptimo contraste:</vt:lpstr>
      <vt:lpstr>Presentación de PowerPoint</vt:lpstr>
      <vt:lpstr>Octavo contraste: </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LESÚS VS. EL PAPA</dc:title>
  <dc:creator>FAMILIA FIERRO CH</dc:creator>
  <cp:lastModifiedBy>FAMILIA FIERRO CH</cp:lastModifiedBy>
  <cp:revision>322</cp:revision>
  <dcterms:created xsi:type="dcterms:W3CDTF">2013-03-09T08:27:29Z</dcterms:created>
  <dcterms:modified xsi:type="dcterms:W3CDTF">2014-06-03T02:06:25Z</dcterms:modified>
</cp:coreProperties>
</file>